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55"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3" d="100"/>
          <a:sy n="53" d="100"/>
        </p:scale>
        <p:origin x="703"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140E-C81C-4ADA-9689-30B0B245E883}" type="datetimeFigureOut">
              <a:rPr lang="en-US" smtClean="0"/>
              <a:t>6/27/2024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C1724C-E9B6-4D32-A858-D60C09163D1C}" type="slidenum">
              <a:rPr lang="en-US" smtClean="0"/>
              <a:t>‹#›</a:t>
            </a:fld>
            <a:endParaRPr lang="en-US"/>
          </a:p>
        </p:txBody>
      </p:sp>
    </p:spTree>
    <p:extLst>
      <p:ext uri="{BB962C8B-B14F-4D97-AF65-F5344CB8AC3E}">
        <p14:creationId xmlns:p14="http://schemas.microsoft.com/office/powerpoint/2010/main" val="13157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3"/>
        <p:cNvGrpSpPr/>
        <p:nvPr/>
      </p:nvGrpSpPr>
      <p:grpSpPr>
        <a:xfrm>
          <a:off x="0" y="0"/>
          <a:ext cx="0" cy="0"/>
          <a:chOff x="0" y="0"/>
          <a:chExt cx="0" cy="0"/>
        </a:xfrm>
      </p:grpSpPr>
      <p:sp>
        <p:nvSpPr>
          <p:cNvPr id="1084" name="Google Shape;1084;p8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85" name="Google Shape;1085;p84:notes"/>
          <p:cNvSpPr txBox="1">
            <a:spLocks noGrp="1"/>
          </p:cNvSpPr>
          <p:nvPr>
            <p:ph type="body" idx="1"/>
          </p:nvPr>
        </p:nvSpPr>
        <p:spPr>
          <a:xfrm>
            <a:off x="701040" y="4473892"/>
            <a:ext cx="5608320" cy="3660458"/>
          </a:xfrm>
          <a:prstGeom prst="rect">
            <a:avLst/>
          </a:prstGeom>
          <a:noFill/>
          <a:ln>
            <a:noFill/>
          </a:ln>
        </p:spPr>
        <p:txBody>
          <a:bodyPr spcFirstLastPara="1" wrap="square" lIns="93162" tIns="46568" rIns="93162" bIns="46568" anchor="t" anchorCtr="0">
            <a:noAutofit/>
          </a:bodyPr>
          <a:lstStyle/>
          <a:p>
            <a:pPr marL="0" indent="0"/>
            <a:r>
              <a:rPr lang="en-US" b="1"/>
              <a:t>Directions to Facilitator: </a:t>
            </a:r>
            <a:endParaRPr b="1"/>
          </a:p>
          <a:p>
            <a:pPr marL="0" indent="0"/>
            <a:endParaRPr/>
          </a:p>
          <a:p>
            <a:pPr marL="0" indent="0"/>
            <a:r>
              <a:rPr lang="en-US"/>
              <a:t>QM offers this timeline to help review teams manage their reviews. Some teams complete their work in less time. A key deadline, however, is that if amendments are necessary for the course to meet expectations, those amendments must be made and approved within 14 weeks after the Final Report is submitted.</a:t>
            </a:r>
            <a:endParaRPr/>
          </a:p>
          <a:p>
            <a:pPr marL="0" indent="0"/>
            <a:r>
              <a:rPr lang="en-US"/>
              <a:t> </a:t>
            </a:r>
            <a:endParaRPr/>
          </a:p>
          <a:p>
            <a:pPr marL="0" indent="0"/>
            <a:r>
              <a:rPr lang="en-US"/>
              <a:t>Many participants wonder how long it takes to conduct the actual review of the course. Actual review time varies widely. In general, the first review takes longer than subsequent reviews (in other words, reviewers become more efficient as they gain experience during reviews). Factors affecting the review time include familiarity with the discipline, the learning management system, the review process, and the overall organization of the course being reviewed.</a:t>
            </a:r>
            <a:endParaRPr/>
          </a:p>
          <a:p>
            <a:pPr marL="0" indent="0"/>
            <a:endParaRPr/>
          </a:p>
          <a:p>
            <a:pPr marL="0" indent="0"/>
            <a:r>
              <a:rPr lang="en-US"/>
              <a:t>QM encourages the use of new reviewers on teams to enable them to gain the experience of serving on a peer review.</a:t>
            </a:r>
            <a:endParaRPr/>
          </a:p>
          <a:p>
            <a:pPr marL="0" indent="0"/>
            <a:endParaRPr/>
          </a:p>
          <a:p>
            <a:pPr marL="0" indent="0"/>
            <a:r>
              <a:rPr lang="en-US"/>
              <a:t>Below is the complete Course Review Timeline in an outline format:</a:t>
            </a:r>
            <a:endParaRPr/>
          </a:p>
          <a:p>
            <a:pPr marL="174708" indent="-174708">
              <a:buClr>
                <a:schemeClr val="dk1"/>
              </a:buClr>
              <a:buSzPts val="1200"/>
              <a:buFont typeface="Arial"/>
              <a:buChar char="•"/>
            </a:pPr>
            <a:r>
              <a:rPr lang="en-US"/>
              <a:t>Pre-Review</a:t>
            </a:r>
            <a:endParaRPr/>
          </a:p>
          <a:p>
            <a:pPr marL="640594" lvl="1" indent="-174708">
              <a:buClr>
                <a:schemeClr val="dk1"/>
              </a:buClr>
              <a:buSzPts val="1200"/>
              <a:buFont typeface="Arial"/>
              <a:buChar char="•"/>
            </a:pPr>
            <a:r>
              <a:rPr lang="en-US"/>
              <a:t>Prior to the official start of the review</a:t>
            </a:r>
            <a:endParaRPr/>
          </a:p>
          <a:p>
            <a:pPr marL="1106481" lvl="2" indent="-174708">
              <a:buClr>
                <a:schemeClr val="dk1"/>
              </a:buClr>
              <a:buSzPts val="1200"/>
              <a:buFont typeface="Arial"/>
              <a:buChar char="•"/>
            </a:pPr>
            <a:r>
              <a:rPr lang="en-US"/>
              <a:t>Course Review Application approved</a:t>
            </a:r>
            <a:endParaRPr/>
          </a:p>
          <a:p>
            <a:pPr marL="1106481" lvl="2" indent="-174708">
              <a:buClr>
                <a:schemeClr val="dk1"/>
              </a:buClr>
              <a:buSzPts val="1200"/>
              <a:buFont typeface="Arial"/>
              <a:buChar char="•"/>
            </a:pPr>
            <a:r>
              <a:rPr lang="en-US"/>
              <a:t>Course Worksheet sent and submitted</a:t>
            </a:r>
            <a:endParaRPr/>
          </a:p>
          <a:p>
            <a:pPr marL="1106481" lvl="2" indent="-174708">
              <a:buClr>
                <a:schemeClr val="dk1"/>
              </a:buClr>
              <a:buSzPts val="1200"/>
              <a:buFont typeface="Arial"/>
              <a:buChar char="•"/>
            </a:pPr>
            <a:r>
              <a:rPr lang="en-US"/>
              <a:t>Team selected</a:t>
            </a:r>
            <a:endParaRPr/>
          </a:p>
          <a:p>
            <a:pPr marL="640594" lvl="1" indent="-174708">
              <a:buClr>
                <a:schemeClr val="dk1"/>
              </a:buClr>
              <a:buSzPts val="1200"/>
              <a:buFont typeface="Arial"/>
              <a:buChar char="•"/>
            </a:pPr>
            <a:r>
              <a:rPr lang="en-US"/>
              <a:t>Week 1</a:t>
            </a:r>
            <a:endParaRPr/>
          </a:p>
          <a:p>
            <a:pPr marL="1106481" lvl="2" indent="-174708">
              <a:buClr>
                <a:schemeClr val="dk1"/>
              </a:buClr>
              <a:buSzPts val="1200"/>
              <a:buFont typeface="Arial"/>
              <a:buChar char="•"/>
            </a:pPr>
            <a:r>
              <a:rPr lang="en-US"/>
              <a:t>Review opened in Course Review Management System</a:t>
            </a:r>
            <a:endParaRPr/>
          </a:p>
          <a:p>
            <a:pPr marL="1106481" lvl="2" indent="-174708">
              <a:buClr>
                <a:schemeClr val="dk1"/>
              </a:buClr>
              <a:buSzPts val="1200"/>
              <a:buFont typeface="Arial"/>
              <a:buChar char="•"/>
            </a:pPr>
            <a:r>
              <a:rPr lang="en-US"/>
              <a:t>Introduction email sent</a:t>
            </a:r>
            <a:endParaRPr/>
          </a:p>
          <a:p>
            <a:pPr marL="1106481" lvl="2" indent="-174708">
              <a:buClr>
                <a:schemeClr val="dk1"/>
              </a:buClr>
              <a:buSzPts val="1200"/>
              <a:buFont typeface="Arial"/>
              <a:buChar char="•"/>
            </a:pPr>
            <a:r>
              <a:rPr lang="en-US"/>
              <a:t>Course login information sent</a:t>
            </a:r>
            <a:endParaRPr/>
          </a:p>
          <a:p>
            <a:pPr marL="1106481" lvl="2" indent="-174708">
              <a:buClr>
                <a:schemeClr val="dk1"/>
              </a:buClr>
              <a:buSzPts val="1200"/>
              <a:buFont typeface="Arial"/>
              <a:buChar char="•"/>
            </a:pPr>
            <a:r>
              <a:rPr lang="en-US"/>
              <a:t>Pre-Review conference call held</a:t>
            </a:r>
            <a:endParaRPr/>
          </a:p>
          <a:p>
            <a:pPr marL="174708" indent="-174708">
              <a:buClr>
                <a:schemeClr val="dk1"/>
              </a:buClr>
              <a:buSzPts val="1200"/>
              <a:buFont typeface="Arial"/>
              <a:buChar char="•"/>
            </a:pPr>
            <a:r>
              <a:rPr lang="en-US"/>
              <a:t>Active Review</a:t>
            </a:r>
            <a:endParaRPr/>
          </a:p>
          <a:p>
            <a:pPr marL="640594" lvl="1" indent="-174708">
              <a:buClr>
                <a:schemeClr val="dk1"/>
              </a:buClr>
              <a:buSzPts val="1200"/>
              <a:buFont typeface="Arial"/>
              <a:buChar char="•"/>
            </a:pPr>
            <a:r>
              <a:rPr lang="en-US"/>
              <a:t>Weeks 2-4 (May take less than the number of weeks indicated)</a:t>
            </a:r>
            <a:endParaRPr/>
          </a:p>
          <a:p>
            <a:pPr marL="1106481" lvl="2" indent="-174708">
              <a:buClr>
                <a:schemeClr val="dk1"/>
              </a:buClr>
              <a:buSzPts val="1200"/>
              <a:buFont typeface="Arial"/>
              <a:buChar char="•"/>
            </a:pPr>
            <a:r>
              <a:rPr lang="en-US"/>
              <a:t>Individual Reviews conducted</a:t>
            </a:r>
            <a:endParaRPr/>
          </a:p>
          <a:p>
            <a:pPr marL="1106481" lvl="2" indent="-174708">
              <a:buClr>
                <a:schemeClr val="dk1"/>
              </a:buClr>
              <a:buSzPts val="1200"/>
              <a:buFont typeface="Arial"/>
              <a:buChar char="•"/>
            </a:pPr>
            <a:r>
              <a:rPr lang="en-US"/>
              <a:t>Communication occurs as needed</a:t>
            </a:r>
            <a:endParaRPr/>
          </a:p>
          <a:p>
            <a:pPr marL="174708" indent="-174708">
              <a:buClr>
                <a:schemeClr val="dk1"/>
              </a:buClr>
              <a:buSzPts val="1200"/>
              <a:buFont typeface="Arial"/>
              <a:buChar char="•"/>
            </a:pPr>
            <a:r>
              <a:rPr lang="en-US"/>
              <a:t>Post-Review</a:t>
            </a:r>
            <a:endParaRPr/>
          </a:p>
          <a:p>
            <a:pPr marL="640594" lvl="1" indent="-174708">
              <a:buClr>
                <a:schemeClr val="dk1"/>
              </a:buClr>
              <a:buSzPts val="1200"/>
              <a:buFont typeface="Arial"/>
              <a:buChar char="•"/>
            </a:pPr>
            <a:r>
              <a:rPr lang="en-US"/>
              <a:t>Weeks 5</a:t>
            </a:r>
            <a:endParaRPr/>
          </a:p>
          <a:p>
            <a:pPr marL="1106481" lvl="2" indent="-174708">
              <a:buClr>
                <a:schemeClr val="dk1"/>
              </a:buClr>
              <a:buSzPts val="1200"/>
              <a:buFont typeface="Arial"/>
              <a:buChar char="•"/>
            </a:pPr>
            <a:r>
              <a:rPr lang="en-US"/>
              <a:t>Post-Review conference call held</a:t>
            </a:r>
            <a:endParaRPr/>
          </a:p>
          <a:p>
            <a:pPr marL="1106481" lvl="2" indent="-174708">
              <a:buClr>
                <a:schemeClr val="dk1"/>
              </a:buClr>
              <a:buSzPts val="1200"/>
              <a:buFont typeface="Arial"/>
              <a:buChar char="•"/>
            </a:pPr>
            <a:r>
              <a:rPr lang="en-US"/>
              <a:t>Final Report submitted</a:t>
            </a:r>
            <a:endParaRPr/>
          </a:p>
          <a:p>
            <a:pPr marL="640594" lvl="1" indent="-174708">
              <a:buClr>
                <a:schemeClr val="dk1"/>
              </a:buClr>
              <a:buSzPts val="1200"/>
              <a:buFont typeface="Arial"/>
              <a:buChar char="•"/>
            </a:pPr>
            <a:r>
              <a:rPr lang="en-US"/>
              <a:t>Weeks 6 -7 (May take less than the number of weeks indicated)</a:t>
            </a:r>
            <a:endParaRPr/>
          </a:p>
          <a:p>
            <a:pPr marL="1106481" lvl="2" indent="-174708">
              <a:buClr>
                <a:schemeClr val="dk1"/>
              </a:buClr>
              <a:buSzPts val="1200"/>
              <a:buFont typeface="Arial"/>
              <a:buChar char="•"/>
            </a:pPr>
            <a:r>
              <a:rPr lang="en-US"/>
              <a:t>Review Outcome Response Form submitted</a:t>
            </a:r>
            <a:endParaRPr/>
          </a:p>
          <a:p>
            <a:pPr marL="1106481" lvl="2" indent="-174708">
              <a:buClr>
                <a:schemeClr val="dk1"/>
              </a:buClr>
              <a:buSzPts val="1200"/>
              <a:buFont typeface="Arial"/>
              <a:buChar char="•"/>
            </a:pPr>
            <a:r>
              <a:rPr lang="en-US"/>
              <a:t>Post-Review Surveys submitted</a:t>
            </a:r>
            <a:endParaRPr/>
          </a:p>
          <a:p>
            <a:pPr marL="640594" lvl="1" indent="-174708">
              <a:buClr>
                <a:schemeClr val="dk1"/>
              </a:buClr>
              <a:buSzPts val="1200"/>
              <a:buFont typeface="Arial"/>
              <a:buChar char="•"/>
            </a:pPr>
            <a:r>
              <a:rPr lang="en-US"/>
              <a:t>14 Weeks after Final Report</a:t>
            </a:r>
            <a:endParaRPr/>
          </a:p>
          <a:p>
            <a:pPr marL="1106481" lvl="2" indent="-174708">
              <a:buClr>
                <a:schemeClr val="dk1"/>
              </a:buClr>
              <a:buSzPts val="1200"/>
              <a:buFont typeface="Arial"/>
              <a:buChar char="•"/>
            </a:pPr>
            <a:r>
              <a:rPr lang="en-US"/>
              <a:t>Revisions made if necessary</a:t>
            </a:r>
            <a:endParaRPr/>
          </a:p>
          <a:p>
            <a:pPr marL="1106481" lvl="2" indent="-174708">
              <a:buClr>
                <a:schemeClr val="dk1"/>
              </a:buClr>
              <a:buSzPts val="1200"/>
              <a:buFont typeface="Arial"/>
              <a:buChar char="•"/>
            </a:pPr>
            <a:r>
              <a:rPr lang="en-US"/>
              <a:t>Amendment Form submitted if necessary. Only two rounds of Amendments are permitted</a:t>
            </a:r>
            <a:endParaRPr/>
          </a:p>
          <a:p>
            <a:pPr marL="1106481" lvl="2" indent="-174708">
              <a:buClr>
                <a:schemeClr val="dk1"/>
              </a:buClr>
              <a:buSzPts val="1200"/>
              <a:buFont typeface="Arial"/>
              <a:buChar char="•"/>
            </a:pPr>
            <a:r>
              <a:rPr lang="en-US"/>
              <a:t>Amendment Form approved if necessary</a:t>
            </a:r>
            <a:endParaRPr/>
          </a:p>
          <a:p>
            <a:pPr marL="1106481" lvl="2" indent="-174708">
              <a:buClr>
                <a:schemeClr val="dk1"/>
              </a:buClr>
              <a:buSzPts val="1200"/>
              <a:buFont typeface="Arial"/>
              <a:buChar char="•"/>
            </a:pPr>
            <a:r>
              <a:rPr lang="en-US"/>
              <a:t>Course certified</a:t>
            </a:r>
            <a:endParaRPr/>
          </a:p>
          <a:p>
            <a:pPr marL="174708" indent="-97060">
              <a:buClr>
                <a:schemeClr val="dk1"/>
              </a:buClr>
              <a:buSzPts val="1200"/>
            </a:pPr>
            <a:endParaRPr/>
          </a:p>
          <a:p>
            <a:pPr marL="174708" indent="-97060">
              <a:buClr>
                <a:schemeClr val="dk1"/>
              </a:buClr>
              <a:buSzPts val="1200"/>
            </a:pPr>
            <a:endParaRPr/>
          </a:p>
          <a:p>
            <a:pPr marL="0" indent="0"/>
            <a:endParaRPr/>
          </a:p>
          <a:p>
            <a:pPr marL="0" indent="0"/>
            <a:endParaRPr/>
          </a:p>
        </p:txBody>
      </p:sp>
      <p:sp>
        <p:nvSpPr>
          <p:cNvPr id="1086" name="Google Shape;1086;p84:notes"/>
          <p:cNvSpPr txBox="1">
            <a:spLocks noGrp="1"/>
          </p:cNvSpPr>
          <p:nvPr>
            <p:ph type="sldNum" idx="12"/>
          </p:nvPr>
        </p:nvSpPr>
        <p:spPr>
          <a:xfrm>
            <a:off x="3970938" y="8829967"/>
            <a:ext cx="3037840" cy="466433"/>
          </a:xfrm>
          <a:prstGeom prst="rect">
            <a:avLst/>
          </a:prstGeom>
          <a:noFill/>
          <a:ln>
            <a:noFill/>
          </a:ln>
        </p:spPr>
        <p:txBody>
          <a:bodyPr spcFirstLastPara="1" wrap="square" lIns="93162" tIns="46568" rIns="93162" bIns="46568" anchor="b" anchorCtr="0">
            <a:noAutofit/>
          </a:bodyPr>
          <a:lstStyle/>
          <a:p>
            <a:pPr algn="r"/>
            <a:fld id="{00000000-1234-1234-1234-123412341234}" type="slidenum">
              <a:rPr lang="en-US"/>
              <a:pPr algn="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89757-2A7A-4089-A01E-D9BB5A3013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134BF9-64EC-4775-9A46-20D83160AE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A0DF30-3136-4179-AC12-47EE3D09C06A}"/>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5" name="Footer Placeholder 4">
            <a:extLst>
              <a:ext uri="{FF2B5EF4-FFF2-40B4-BE49-F238E27FC236}">
                <a16:creationId xmlns:a16="http://schemas.microsoft.com/office/drawing/2014/main" id="{B4D55749-79FA-47D5-BB4F-BA2B47B12F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6A6F02-C87A-47EF-9B44-12DA899B9701}"/>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2479041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0926C-0B06-4B35-B8BC-0F2AD20DDE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2F6A7A-1A70-4233-94F7-E19D1308605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6B5B97-BD8A-4C05-9602-7C937C14949F}"/>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5" name="Footer Placeholder 4">
            <a:extLst>
              <a:ext uri="{FF2B5EF4-FFF2-40B4-BE49-F238E27FC236}">
                <a16:creationId xmlns:a16="http://schemas.microsoft.com/office/drawing/2014/main" id="{7840247F-4184-4FF4-A7E5-DFDED8B782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82F3CD-0BED-4694-A85C-7251FA3B61A9}"/>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595317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313D2F-0D75-466A-87F1-D10C21ACE3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3706EF-A426-4FE2-B6F2-CDD7FCE2964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565310-DE2D-460B-A6A0-AEE9F04C6B97}"/>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5" name="Footer Placeholder 4">
            <a:extLst>
              <a:ext uri="{FF2B5EF4-FFF2-40B4-BE49-F238E27FC236}">
                <a16:creationId xmlns:a16="http://schemas.microsoft.com/office/drawing/2014/main" id="{57C9E6AB-A570-4158-B797-BFBD53A0FF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115DB-8ABE-4DCF-BA8D-D58B457DF570}"/>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3412910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8B045-B96D-4168-A69A-D97B8EFEA1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14F04D-ABCD-4647-BC6D-AC5C77067A0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C7C2D6-CEEE-4F03-AB53-CFFB9635EFA8}"/>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5" name="Footer Placeholder 4">
            <a:extLst>
              <a:ext uri="{FF2B5EF4-FFF2-40B4-BE49-F238E27FC236}">
                <a16:creationId xmlns:a16="http://schemas.microsoft.com/office/drawing/2014/main" id="{3B1FFEE4-3D99-44C8-A97A-72BA5C8EAE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16AEF6-C5D5-49E1-843F-3AA07CB6B32D}"/>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1370811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17414-051D-4184-9F9A-3B3AC86579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189807-7E40-4497-A968-125E0101DB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8668A7B-E2DF-4F54-95BC-00A5B23EF1D5}"/>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5" name="Footer Placeholder 4">
            <a:extLst>
              <a:ext uri="{FF2B5EF4-FFF2-40B4-BE49-F238E27FC236}">
                <a16:creationId xmlns:a16="http://schemas.microsoft.com/office/drawing/2014/main" id="{3D3D9220-6805-41C9-A687-B307A4E188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983A8B-DDE2-4374-BC3B-47625FBB824F}"/>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1401635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7F911-4986-4485-BB5D-EDEAD18A91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DDECF1-D19D-43C2-863D-E7305A45CCB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A4479E-DC9A-4034-9D3F-62719578711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57F275-B544-40A3-B7A1-1AFA646F599C}"/>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6" name="Footer Placeholder 5">
            <a:extLst>
              <a:ext uri="{FF2B5EF4-FFF2-40B4-BE49-F238E27FC236}">
                <a16:creationId xmlns:a16="http://schemas.microsoft.com/office/drawing/2014/main" id="{58835726-7501-41F0-A566-E7416C33D1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E6B3B9-1CFB-4063-A01F-27BB16AF734B}"/>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136371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7DE4E-9380-4935-B006-5422AB422B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401DAC9-F695-4A09-A115-104FFC8A1A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758462A-B025-40D2-8F42-3F035F5EFB8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998EEB-BFC9-4476-A823-53562895DE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C65C8A2-1B3F-41CF-A605-C17A95B7872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AE93B7-EFCE-4014-999B-EDDBA694A2D4}"/>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8" name="Footer Placeholder 7">
            <a:extLst>
              <a:ext uri="{FF2B5EF4-FFF2-40B4-BE49-F238E27FC236}">
                <a16:creationId xmlns:a16="http://schemas.microsoft.com/office/drawing/2014/main" id="{59324797-FA48-48E3-B340-46AC7A3812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DEFF5D-9849-420E-B5B4-77032FA7597E}"/>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494062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6C82C-248F-47E6-804C-004285CE537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CE5BE3-06BF-4B47-BA03-D5B837F61E1D}"/>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4" name="Footer Placeholder 3">
            <a:extLst>
              <a:ext uri="{FF2B5EF4-FFF2-40B4-BE49-F238E27FC236}">
                <a16:creationId xmlns:a16="http://schemas.microsoft.com/office/drawing/2014/main" id="{76CFB444-D671-4A8B-8885-AAFD7697A1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AF2BE5-D928-4E18-A177-759F71B15A84}"/>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3103427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F6C281-387E-454B-8B85-A7F8AF07D1E9}"/>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3" name="Footer Placeholder 2">
            <a:extLst>
              <a:ext uri="{FF2B5EF4-FFF2-40B4-BE49-F238E27FC236}">
                <a16:creationId xmlns:a16="http://schemas.microsoft.com/office/drawing/2014/main" id="{D05C9F70-E8B0-4124-B1F2-A50BEE457D6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1C6227-ABAE-47D8-A4CF-3A879B5AF544}"/>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176360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4DCD5-43F2-4295-B147-7534D747DA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6417BA4-6391-480A-8E74-A3F3045466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04D75D-158F-4A59-8278-16CACDAD00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33B51CE-8713-40C6-BCB3-E3DE7AF225DE}"/>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6" name="Footer Placeholder 5">
            <a:extLst>
              <a:ext uri="{FF2B5EF4-FFF2-40B4-BE49-F238E27FC236}">
                <a16:creationId xmlns:a16="http://schemas.microsoft.com/office/drawing/2014/main" id="{A711678B-0734-4BC8-80F3-955FA5A538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E0BE4B-5E0E-4EC9-A944-CE59997F3529}"/>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574706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4DBAB-266C-40A0-9F55-278ADF270E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E747FA3-EDD4-4C41-9DC7-15A6AF77DF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00734B-FE3C-4EC2-8A43-13C14CFE39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9B4F259-0594-4E7A-8C62-DF6EA7E63899}"/>
              </a:ext>
            </a:extLst>
          </p:cNvPr>
          <p:cNvSpPr>
            <a:spLocks noGrp="1"/>
          </p:cNvSpPr>
          <p:nvPr>
            <p:ph type="dt" sz="half" idx="10"/>
          </p:nvPr>
        </p:nvSpPr>
        <p:spPr/>
        <p:txBody>
          <a:bodyPr/>
          <a:lstStyle/>
          <a:p>
            <a:fld id="{08E06839-C059-4EA0-99FD-DA8F802E2883}" type="datetimeFigureOut">
              <a:rPr lang="en-US" smtClean="0"/>
              <a:t>6/27/2024</a:t>
            </a:fld>
            <a:endParaRPr lang="en-US"/>
          </a:p>
        </p:txBody>
      </p:sp>
      <p:sp>
        <p:nvSpPr>
          <p:cNvPr id="6" name="Footer Placeholder 5">
            <a:extLst>
              <a:ext uri="{FF2B5EF4-FFF2-40B4-BE49-F238E27FC236}">
                <a16:creationId xmlns:a16="http://schemas.microsoft.com/office/drawing/2014/main" id="{CB903E31-DA6E-44D7-9C3F-73D27FCD13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2C0BCF-5718-4EE7-AF7E-F0D3F0A58C0D}"/>
              </a:ext>
            </a:extLst>
          </p:cNvPr>
          <p:cNvSpPr>
            <a:spLocks noGrp="1"/>
          </p:cNvSpPr>
          <p:nvPr>
            <p:ph type="sldNum" sz="quarter" idx="12"/>
          </p:nvPr>
        </p:nvSpPr>
        <p:spPr/>
        <p:txBody>
          <a:bodyPr/>
          <a:lstStyle/>
          <a:p>
            <a:fld id="{7BB000A2-6D2A-4B70-9C74-2E90C9531B6A}" type="slidenum">
              <a:rPr lang="en-US" smtClean="0"/>
              <a:t>‹#›</a:t>
            </a:fld>
            <a:endParaRPr lang="en-US"/>
          </a:p>
        </p:txBody>
      </p:sp>
    </p:spTree>
    <p:extLst>
      <p:ext uri="{BB962C8B-B14F-4D97-AF65-F5344CB8AC3E}">
        <p14:creationId xmlns:p14="http://schemas.microsoft.com/office/powerpoint/2010/main" val="2278342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A34C2F-61FE-4DD6-B62E-A70FA2A2A1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904B500-10C9-4530-9D83-1BF8DE9423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41BF02-10F9-4E1A-9F17-B4A6A1CFC1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E06839-C059-4EA0-99FD-DA8F802E2883}" type="datetimeFigureOut">
              <a:rPr lang="en-US" smtClean="0"/>
              <a:t>6/27/2024</a:t>
            </a:fld>
            <a:endParaRPr lang="en-US"/>
          </a:p>
        </p:txBody>
      </p:sp>
      <p:sp>
        <p:nvSpPr>
          <p:cNvPr id="5" name="Footer Placeholder 4">
            <a:extLst>
              <a:ext uri="{FF2B5EF4-FFF2-40B4-BE49-F238E27FC236}">
                <a16:creationId xmlns:a16="http://schemas.microsoft.com/office/drawing/2014/main" id="{E1CC4F3C-4DE7-4469-9973-E1B576D3BC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81C8AB3-F5E9-4FFF-9CE0-2D3236764D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B000A2-6D2A-4B70-9C74-2E90C9531B6A}" type="slidenum">
              <a:rPr lang="en-US" smtClean="0"/>
              <a:t>‹#›</a:t>
            </a:fld>
            <a:endParaRPr lang="en-US"/>
          </a:p>
        </p:txBody>
      </p:sp>
    </p:spTree>
    <p:extLst>
      <p:ext uri="{BB962C8B-B14F-4D97-AF65-F5344CB8AC3E}">
        <p14:creationId xmlns:p14="http://schemas.microsoft.com/office/powerpoint/2010/main" val="48533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87"/>
        <p:cNvGrpSpPr/>
        <p:nvPr/>
      </p:nvGrpSpPr>
      <p:grpSpPr>
        <a:xfrm>
          <a:off x="0" y="0"/>
          <a:ext cx="0" cy="0"/>
          <a:chOff x="0" y="0"/>
          <a:chExt cx="0" cy="0"/>
        </a:xfrm>
      </p:grpSpPr>
      <p:sp>
        <p:nvSpPr>
          <p:cNvPr id="1088" name="Google Shape;1088;p140"/>
          <p:cNvSpPr txBox="1">
            <a:spLocks noGrp="1"/>
          </p:cNvSpPr>
          <p:nvPr>
            <p:ph type="title"/>
          </p:nvPr>
        </p:nvSpPr>
        <p:spPr>
          <a:xfrm>
            <a:off x="609600" y="173563"/>
            <a:ext cx="10972800" cy="1143200"/>
          </a:xfrm>
          <a:prstGeom prst="rect">
            <a:avLst/>
          </a:prstGeom>
          <a:noFill/>
          <a:ln>
            <a:noFill/>
          </a:ln>
        </p:spPr>
        <p:txBody>
          <a:bodyPr spcFirstLastPara="1" vert="horz" wrap="square" lIns="121900" tIns="60933" rIns="121900" bIns="60933" rtlCol="0" anchor="ctr" anchorCtr="0">
            <a:noAutofit/>
          </a:bodyPr>
          <a:lstStyle/>
          <a:p>
            <a:pPr algn="ctr">
              <a:spcBef>
                <a:spcPts val="0"/>
              </a:spcBef>
            </a:pPr>
            <a:r>
              <a:rPr lang="en-US" sz="4800"/>
              <a:t>Course Review Timeline</a:t>
            </a:r>
            <a:endParaRPr sz="4800"/>
          </a:p>
        </p:txBody>
      </p:sp>
      <p:pic>
        <p:nvPicPr>
          <p:cNvPr id="1089" name="Google Shape;1089;p140" descr="The course review timeline is broken into three phases: Pre-Review, Active Review, and Post-Review." title="Course Review Timeline"/>
          <p:cNvPicPr preferRelativeResize="0">
            <a:picLocks noGrp="1"/>
          </p:cNvPicPr>
          <p:nvPr>
            <p:ph type="body" idx="1"/>
          </p:nvPr>
        </p:nvPicPr>
        <p:blipFill rotWithShape="1">
          <a:blip r:embed="rId3">
            <a:alphaModFix/>
          </a:blip>
          <a:srcRect t="9543"/>
          <a:stretch/>
        </p:blipFill>
        <p:spPr>
          <a:xfrm>
            <a:off x="609600" y="1160733"/>
            <a:ext cx="11079200" cy="47220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304</Words>
  <Application>Microsoft Office PowerPoint</Application>
  <PresentationFormat>Widescreen</PresentationFormat>
  <Paragraphs>39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Course Review Timeline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Review Timeline</dc:title>
  <dc:creator>Gina Rue</dc:creator>
  <cp:lastModifiedBy>Gina Rue</cp:lastModifiedBy>
  <cp:revision>1</cp:revision>
  <dcterms:created xsi:type="dcterms:W3CDTF">2024-06-27T13:40:58Z</dcterms:created>
  <dcterms:modified xsi:type="dcterms:W3CDTF">2024-06-27T13:41:19Z</dcterms:modified>
</cp:coreProperties>
</file>