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3"/>
  </p:notesMasterIdLst>
  <p:sldIdLst>
    <p:sldId id="458" r:id="rId2"/>
    <p:sldId id="459" r:id="rId3"/>
    <p:sldId id="468" r:id="rId4"/>
    <p:sldId id="469" r:id="rId5"/>
    <p:sldId id="373" r:id="rId6"/>
    <p:sldId id="342" r:id="rId7"/>
    <p:sldId id="445" r:id="rId8"/>
    <p:sldId id="446" r:id="rId9"/>
    <p:sldId id="579" r:id="rId10"/>
    <p:sldId id="345" r:id="rId11"/>
    <p:sldId id="279" r:id="rId12"/>
    <p:sldId id="549" r:id="rId13"/>
    <p:sldId id="375" r:id="rId14"/>
    <p:sldId id="421" r:id="rId15"/>
    <p:sldId id="267" r:id="rId16"/>
    <p:sldId id="580" r:id="rId17"/>
    <p:sldId id="471" r:id="rId18"/>
    <p:sldId id="261" r:id="rId19"/>
    <p:sldId id="504" r:id="rId20"/>
    <p:sldId id="472" r:id="rId21"/>
    <p:sldId id="410" r:id="rId22"/>
    <p:sldId id="505" r:id="rId23"/>
    <p:sldId id="506" r:id="rId24"/>
    <p:sldId id="507" r:id="rId25"/>
    <p:sldId id="462" r:id="rId26"/>
    <p:sldId id="511" r:id="rId27"/>
    <p:sldId id="512" r:id="rId28"/>
    <p:sldId id="550" r:id="rId29"/>
    <p:sldId id="581" r:id="rId30"/>
    <p:sldId id="616" r:id="rId31"/>
    <p:sldId id="466" r:id="rId32"/>
    <p:sldId id="508" r:id="rId33"/>
    <p:sldId id="509" r:id="rId34"/>
    <p:sldId id="575" r:id="rId35"/>
    <p:sldId id="551" r:id="rId36"/>
    <p:sldId id="570" r:id="rId37"/>
    <p:sldId id="513" r:id="rId38"/>
    <p:sldId id="583" r:id="rId39"/>
    <p:sldId id="617" r:id="rId40"/>
    <p:sldId id="493" r:id="rId41"/>
    <p:sldId id="601" r:id="rId42"/>
    <p:sldId id="602" r:id="rId43"/>
    <p:sldId id="603" r:id="rId44"/>
    <p:sldId id="605" r:id="rId45"/>
    <p:sldId id="604" r:id="rId46"/>
    <p:sldId id="606" r:id="rId47"/>
    <p:sldId id="607" r:id="rId48"/>
    <p:sldId id="614" r:id="rId49"/>
    <p:sldId id="608" r:id="rId50"/>
    <p:sldId id="609" r:id="rId51"/>
    <p:sldId id="611" r:id="rId52"/>
    <p:sldId id="528" r:id="rId53"/>
    <p:sldId id="584" r:id="rId54"/>
    <p:sldId id="586" r:id="rId55"/>
    <p:sldId id="587" r:id="rId56"/>
    <p:sldId id="588" r:id="rId57"/>
    <p:sldId id="585" r:id="rId58"/>
    <p:sldId id="589" r:id="rId59"/>
    <p:sldId id="572" r:id="rId60"/>
    <p:sldId id="598" r:id="rId61"/>
    <p:sldId id="574" r:id="rId62"/>
    <p:sldId id="552" r:id="rId63"/>
    <p:sldId id="613" r:id="rId64"/>
    <p:sldId id="532" r:id="rId65"/>
    <p:sldId id="615" r:id="rId66"/>
    <p:sldId id="618" r:id="rId67"/>
    <p:sldId id="610" r:id="rId68"/>
    <p:sldId id="591" r:id="rId69"/>
    <p:sldId id="592" r:id="rId70"/>
    <p:sldId id="593" r:id="rId71"/>
    <p:sldId id="595" r:id="rId72"/>
    <p:sldId id="596" r:id="rId73"/>
    <p:sldId id="597" r:id="rId74"/>
    <p:sldId id="594" r:id="rId75"/>
    <p:sldId id="590" r:id="rId76"/>
    <p:sldId id="449" r:id="rId77"/>
    <p:sldId id="450" r:id="rId78"/>
    <p:sldId id="340" r:id="rId79"/>
    <p:sldId id="405" r:id="rId80"/>
    <p:sldId id="427" r:id="rId81"/>
    <p:sldId id="448" r:id="rId82"/>
    <p:sldId id="414" r:id="rId83"/>
    <p:sldId id="467" r:id="rId84"/>
    <p:sldId id="359" r:id="rId85"/>
    <p:sldId id="360" r:id="rId86"/>
    <p:sldId id="361" r:id="rId87"/>
    <p:sldId id="362" r:id="rId88"/>
    <p:sldId id="363" r:id="rId89"/>
    <p:sldId id="292" r:id="rId90"/>
    <p:sldId id="435" r:id="rId91"/>
    <p:sldId id="364" r:id="rId92"/>
    <p:sldId id="357" r:id="rId93"/>
    <p:sldId id="366" r:id="rId94"/>
    <p:sldId id="492" r:id="rId95"/>
    <p:sldId id="612" r:id="rId96"/>
    <p:sldId id="494" r:id="rId97"/>
    <p:sldId id="499" r:id="rId98"/>
    <p:sldId id="464" r:id="rId99"/>
    <p:sldId id="387" r:id="rId100"/>
    <p:sldId id="282" r:id="rId101"/>
    <p:sldId id="498" r:id="rId10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2ACA6900-2FFD-4198-A796-2B965D989D1A}">
          <p14:sldIdLst>
            <p14:sldId id="458"/>
            <p14:sldId id="459"/>
            <p14:sldId id="468"/>
            <p14:sldId id="469"/>
          </p14:sldIdLst>
        </p14:section>
        <p14:section name="Everything Is Awesome!" id="{1E321C31-A952-4536-8DC5-305AC9F23F5A}">
          <p14:sldIdLst>
            <p14:sldId id="373"/>
            <p14:sldId id="342"/>
            <p14:sldId id="445"/>
            <p14:sldId id="446"/>
            <p14:sldId id="579"/>
            <p14:sldId id="345"/>
            <p14:sldId id="279"/>
            <p14:sldId id="549"/>
          </p14:sldIdLst>
        </p14:section>
        <p14:section name="Everything is fine." id="{F3221A3D-CA37-422E-AEB6-989492809888}">
          <p14:sldIdLst>
            <p14:sldId id="375"/>
            <p14:sldId id="421"/>
            <p14:sldId id="267"/>
            <p14:sldId id="580"/>
            <p14:sldId id="471"/>
            <p14:sldId id="261"/>
            <p14:sldId id="504"/>
            <p14:sldId id="472"/>
          </p14:sldIdLst>
        </p14:section>
        <p14:section name="How are you feeling?" id="{780C49D4-E680-4664-85AE-6356694BBD17}">
          <p14:sldIdLst>
            <p14:sldId id="410"/>
          </p14:sldIdLst>
        </p14:section>
        <p14:section name="Learning Goals" id="{17728EBA-0CAC-4C25-9A83-F19C0B9EAAA6}">
          <p14:sldIdLst>
            <p14:sldId id="505"/>
            <p14:sldId id="506"/>
            <p14:sldId id="507"/>
            <p14:sldId id="462"/>
            <p14:sldId id="511"/>
            <p14:sldId id="512"/>
            <p14:sldId id="550"/>
            <p14:sldId id="581"/>
            <p14:sldId id="616"/>
          </p14:sldIdLst>
        </p14:section>
        <p14:section name="Leveraging AI" id="{9335C257-2A4C-499F-9BBA-E5EA3DD12635}">
          <p14:sldIdLst>
            <p14:sldId id="466"/>
            <p14:sldId id="508"/>
            <p14:sldId id="509"/>
            <p14:sldId id="575"/>
            <p14:sldId id="551"/>
            <p14:sldId id="570"/>
            <p14:sldId id="513"/>
            <p14:sldId id="583"/>
            <p14:sldId id="617"/>
            <p14:sldId id="493"/>
          </p14:sldIdLst>
        </p14:section>
        <p14:section name="On the Syllabus" id="{1F7B8F31-FB56-4ADA-B0B3-6414D42A64A1}">
          <p14:sldIdLst>
            <p14:sldId id="601"/>
            <p14:sldId id="602"/>
            <p14:sldId id="603"/>
            <p14:sldId id="605"/>
            <p14:sldId id="604"/>
            <p14:sldId id="606"/>
            <p14:sldId id="607"/>
            <p14:sldId id="614"/>
            <p14:sldId id="608"/>
            <p14:sldId id="609"/>
            <p14:sldId id="611"/>
          </p14:sldIdLst>
        </p14:section>
        <p14:section name="Assignment Makeovers" id="{B02D03FE-3D15-4C42-90C5-877C3DF262B1}">
          <p14:sldIdLst>
            <p14:sldId id="528"/>
            <p14:sldId id="584"/>
            <p14:sldId id="586"/>
            <p14:sldId id="587"/>
            <p14:sldId id="588"/>
            <p14:sldId id="585"/>
            <p14:sldId id="589"/>
            <p14:sldId id="572"/>
            <p14:sldId id="598"/>
          </p14:sldIdLst>
        </p14:section>
        <p14:section name="Conclusion" id="{878CF48A-2F99-49F1-B2A7-3CDB179405A8}">
          <p14:sldIdLst>
            <p14:sldId id="574"/>
            <p14:sldId id="552"/>
            <p14:sldId id="613"/>
            <p14:sldId id="532"/>
            <p14:sldId id="615"/>
            <p14:sldId id="618"/>
          </p14:sldIdLst>
        </p14:section>
        <p14:section name="Reserve" id="{903B3F0E-4F09-471F-9C8C-8966DC28477C}">
          <p14:sldIdLst>
            <p14:sldId id="610"/>
          </p14:sldIdLst>
        </p14:section>
        <p14:section name="Assignment Makeover" id="{60EE40F1-3507-4310-8CFE-8F33FF5BCFCD}">
          <p14:sldIdLst>
            <p14:sldId id="591"/>
            <p14:sldId id="592"/>
            <p14:sldId id="593"/>
            <p14:sldId id="595"/>
            <p14:sldId id="596"/>
            <p14:sldId id="597"/>
            <p14:sldId id="594"/>
            <p14:sldId id="590"/>
          </p14:sldIdLst>
        </p14:section>
        <p14:section name="Norms and Policies" id="{3FAA6A5E-11B6-4045-8672-D54DEE8C7787}">
          <p14:sldIdLst>
            <p14:sldId id="449"/>
            <p14:sldId id="450"/>
            <p14:sldId id="340"/>
            <p14:sldId id="405"/>
            <p14:sldId id="427"/>
            <p14:sldId id="448"/>
            <p14:sldId id="414"/>
            <p14:sldId id="467"/>
          </p14:sldIdLst>
        </p14:section>
        <p14:section name="How It's Made" id="{C189549C-4CF3-4FE8-83AF-75EBE005CD2C}">
          <p14:sldIdLst>
            <p14:sldId id="359"/>
            <p14:sldId id="360"/>
            <p14:sldId id="361"/>
            <p14:sldId id="362"/>
            <p14:sldId id="363"/>
            <p14:sldId id="292"/>
            <p14:sldId id="435"/>
            <p14:sldId id="364"/>
            <p14:sldId id="357"/>
            <p14:sldId id="366"/>
          </p14:sldIdLst>
        </p14:section>
        <p14:section name="AI as TA" id="{BD4167B1-A194-4A23-A212-CCCC87FF96C4}">
          <p14:sldIdLst>
            <p14:sldId id="492"/>
            <p14:sldId id="612"/>
            <p14:sldId id="494"/>
            <p14:sldId id="499"/>
          </p14:sldIdLst>
        </p14:section>
        <p14:section name="Miscellaneous" id="{DA900518-5BF7-4A21-AABA-4419E7E91C70}">
          <p14:sldIdLst>
            <p14:sldId id="464"/>
            <p14:sldId id="387"/>
            <p14:sldId id="282"/>
            <p14:sldId id="49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00" autoAdjust="0"/>
    <p:restoredTop sz="82860" autoAdjust="0"/>
  </p:normalViewPr>
  <p:slideViewPr>
    <p:cSldViewPr snapToGrid="0">
      <p:cViewPr varScale="1">
        <p:scale>
          <a:sx n="84" d="100"/>
          <a:sy n="84" d="100"/>
        </p:scale>
        <p:origin x="440" y="68"/>
      </p:cViewPr>
      <p:guideLst/>
    </p:cSldViewPr>
  </p:slideViewPr>
  <p:notesTextViewPr>
    <p:cViewPr>
      <p:scale>
        <a:sx n="3" d="2"/>
        <a:sy n="3" d="2"/>
      </p:scale>
      <p:origin x="0" y="0"/>
    </p:cViewPr>
  </p:notesTextViewPr>
  <p:sorterViewPr>
    <p:cViewPr varScale="1">
      <p:scale>
        <a:sx n="1" d="1"/>
        <a:sy n="1" d="1"/>
      </p:scale>
      <p:origin x="0" y="-267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6F77F2-C7D5-4DC4-805A-7B8C5E6A4572}"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3E9C56-127E-40B0-8D6A-11C9506A7538}" type="slidenum">
              <a:rPr lang="en-US" smtClean="0"/>
              <a:t>‹#›</a:t>
            </a:fld>
            <a:endParaRPr lang="en-US"/>
          </a:p>
        </p:txBody>
      </p:sp>
    </p:spTree>
    <p:extLst>
      <p:ext uri="{BB962C8B-B14F-4D97-AF65-F5344CB8AC3E}">
        <p14:creationId xmlns:p14="http://schemas.microsoft.com/office/powerpoint/2010/main" val="4291207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merlin.allaboutbird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bing.com/search?q=What+is+known+about+the+origin%2C+use%2C+influence%2C+and+mechanics+of+the+Japanese+Purple+cipher%3F&amp;form=ANSPH1&amp;refig=dfc1389c919c44cb9486b08d34ec6691&amp;pc=U531&amp;sydconv=1"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1</a:t>
            </a:fld>
            <a:endParaRPr lang="en-US"/>
          </a:p>
        </p:txBody>
      </p:sp>
    </p:spTree>
    <p:extLst>
      <p:ext uri="{BB962C8B-B14F-4D97-AF65-F5344CB8AC3E}">
        <p14:creationId xmlns:p14="http://schemas.microsoft.com/office/powerpoint/2010/main" val="2628637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https://chat.openai.com/share/dfbd19f5-2348-4038-a8ae-63d89b8f271a </a:t>
            </a:r>
          </a:p>
          <a:p>
            <a:endParaRPr lang="en-US" dirty="0"/>
          </a:p>
          <a:p>
            <a:r>
              <a:rPr lang="en-US" dirty="0"/>
              <a:t>See also https://the-decoder.com/openai-launches-chatgpt-code-interpreter-for-better-coding-using-only-natural-language/ </a:t>
            </a:r>
          </a:p>
        </p:txBody>
      </p:sp>
      <p:sp>
        <p:nvSpPr>
          <p:cNvPr id="4" name="Slide Number Placeholder 3"/>
          <p:cNvSpPr>
            <a:spLocks noGrp="1"/>
          </p:cNvSpPr>
          <p:nvPr>
            <p:ph type="sldNum" sz="quarter" idx="5"/>
          </p:nvPr>
        </p:nvSpPr>
        <p:spPr/>
        <p:txBody>
          <a:bodyPr/>
          <a:lstStyle/>
          <a:p>
            <a:fld id="{7A3E9C56-127E-40B0-8D6A-11C9506A7538}" type="slidenum">
              <a:rPr lang="en-US" smtClean="0"/>
              <a:t>12</a:t>
            </a:fld>
            <a:endParaRPr lang="en-US"/>
          </a:p>
        </p:txBody>
      </p:sp>
    </p:spTree>
    <p:extLst>
      <p:ext uri="{BB962C8B-B14F-4D97-AF65-F5344CB8AC3E}">
        <p14:creationId xmlns:p14="http://schemas.microsoft.com/office/powerpoint/2010/main" val="133137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https://www.fastcompany.com/90844066/chatgpt-write-performance-reviews-sexist-and-racist</a:t>
            </a:r>
          </a:p>
          <a:p>
            <a:endParaRPr lang="en-US" dirty="0"/>
          </a:p>
          <a:p>
            <a:r>
              <a:rPr lang="en-US" b="0" i="0" dirty="0">
                <a:solidFill>
                  <a:srgbClr val="000000"/>
                </a:solidFill>
                <a:effectLst/>
                <a:latin typeface="MeretPro"/>
              </a:rPr>
              <a:t>As you can see, in roles where people commonly hold preconceived notions about gender, those notions show up reflected in </a:t>
            </a:r>
            <a:r>
              <a:rPr lang="en-US" b="0" i="0" dirty="0" err="1">
                <a:solidFill>
                  <a:srgbClr val="000000"/>
                </a:solidFill>
                <a:effectLst/>
                <a:latin typeface="MeretPro"/>
              </a:rPr>
              <a:t>ChatGPT’s</a:t>
            </a:r>
            <a:r>
              <a:rPr lang="en-US" b="0" i="0" dirty="0">
                <a:solidFill>
                  <a:srgbClr val="000000"/>
                </a:solidFill>
                <a:effectLst/>
                <a:latin typeface="MeretPro"/>
              </a:rPr>
              <a:t> responses to our gender-neutral prompts. In some cases, the effect is quite strong; for instance, regardless of what trait a kindergarten teacher is paired with, ChatGPT writes feedback with she/her pronouns. In other cases, the effect is less categorical, but still striking; nurses are presumed female 9 out of 10 times.</a:t>
            </a:r>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15</a:t>
            </a:fld>
            <a:endParaRPr lang="en-US"/>
          </a:p>
        </p:txBody>
      </p:sp>
    </p:spTree>
    <p:extLst>
      <p:ext uri="{BB962C8B-B14F-4D97-AF65-F5344CB8AC3E}">
        <p14:creationId xmlns:p14="http://schemas.microsoft.com/office/powerpoint/2010/main" val="1225497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https://news.bloomberglaw.com/ip-law/thousands-of-authors-demand-compensation-for-work-that-trains-ai</a:t>
            </a:r>
          </a:p>
          <a:p>
            <a:endParaRPr lang="en-US" dirty="0"/>
          </a:p>
          <a:p>
            <a:r>
              <a:rPr lang="en-US" sz="1200" dirty="0"/>
              <a:t>https://creativecommons.org/2023/02/27/zarya-of-the-dawn-us-copyright-office-affirms-limits-on-copyright-of-ai-outputs/</a:t>
            </a:r>
          </a:p>
          <a:p>
            <a:endParaRPr lang="en-US" sz="1200" dirty="0"/>
          </a:p>
          <a:p>
            <a:r>
              <a:rPr lang="en-US" sz="1200" dirty="0"/>
              <a:t>Artist Kristina </a:t>
            </a:r>
            <a:r>
              <a:rPr lang="en-US" sz="1200" dirty="0" err="1"/>
              <a:t>Kashtanova</a:t>
            </a:r>
            <a:r>
              <a:rPr lang="en-US" sz="1200" dirty="0"/>
              <a:t> used the AI art generator </a:t>
            </a:r>
            <a:r>
              <a:rPr lang="en-US" sz="1200" dirty="0" err="1"/>
              <a:t>Midjourney</a:t>
            </a:r>
            <a:r>
              <a:rPr lang="en-US" sz="1200" dirty="0"/>
              <a:t> to create a graphic novel, Zarya of the Dawn. When the artist applied to the US Copyright Office for copyright on the graphic novel, they were denied.</a:t>
            </a:r>
          </a:p>
          <a:p>
            <a:endParaRPr lang="en-US" dirty="0"/>
          </a:p>
          <a:p>
            <a:r>
              <a:rPr lang="en-US" dirty="0"/>
              <a:t>See also:</a:t>
            </a:r>
          </a:p>
          <a:p>
            <a:endParaRPr lang="en-US" dirty="0"/>
          </a:p>
          <a:p>
            <a:r>
              <a:rPr lang="en-US" dirty="0"/>
              <a:t>https://www.technologyreview.com/2022/09/20/1059792/the-algorithm-ai-generated-art-raises-tricky-questions-about-ethics-copyright-and-security/ </a:t>
            </a:r>
          </a:p>
          <a:p>
            <a:endParaRPr lang="en-US" dirty="0"/>
          </a:p>
          <a:p>
            <a:r>
              <a:rPr lang="en-US" dirty="0"/>
              <a:t>https://techcrunch.com/2023/01/27/the-current-legal-cases-against-generative-ai-are-just-the-beginning/ </a:t>
            </a:r>
          </a:p>
        </p:txBody>
      </p:sp>
      <p:sp>
        <p:nvSpPr>
          <p:cNvPr id="4" name="Slide Number Placeholder 3"/>
          <p:cNvSpPr>
            <a:spLocks noGrp="1"/>
          </p:cNvSpPr>
          <p:nvPr>
            <p:ph type="sldNum" sz="quarter" idx="5"/>
          </p:nvPr>
        </p:nvSpPr>
        <p:spPr/>
        <p:txBody>
          <a:bodyPr/>
          <a:lstStyle/>
          <a:p>
            <a:fld id="{7A3E9C56-127E-40B0-8D6A-11C9506A7538}" type="slidenum">
              <a:rPr lang="en-US" smtClean="0"/>
              <a:t>17</a:t>
            </a:fld>
            <a:endParaRPr lang="en-US"/>
          </a:p>
        </p:txBody>
      </p:sp>
    </p:spTree>
    <p:extLst>
      <p:ext uri="{BB962C8B-B14F-4D97-AF65-F5344CB8AC3E}">
        <p14:creationId xmlns:p14="http://schemas.microsoft.com/office/powerpoint/2010/main" val="234916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Screenshots from https://chat.openai.com/chat taken February 14, 2023.</a:t>
            </a:r>
          </a:p>
        </p:txBody>
      </p:sp>
      <p:sp>
        <p:nvSpPr>
          <p:cNvPr id="4" name="Slide Number Placeholder 3"/>
          <p:cNvSpPr>
            <a:spLocks noGrp="1"/>
          </p:cNvSpPr>
          <p:nvPr>
            <p:ph type="sldNum" sz="quarter" idx="5"/>
          </p:nvPr>
        </p:nvSpPr>
        <p:spPr/>
        <p:txBody>
          <a:bodyPr/>
          <a:lstStyle/>
          <a:p>
            <a:fld id="{7A3E9C56-127E-40B0-8D6A-11C9506A7538}" type="slidenum">
              <a:rPr lang="en-US" smtClean="0"/>
              <a:t>18</a:t>
            </a:fld>
            <a:endParaRPr lang="en-US"/>
          </a:p>
        </p:txBody>
      </p:sp>
    </p:spTree>
    <p:extLst>
      <p:ext uri="{BB962C8B-B14F-4D97-AF65-F5344CB8AC3E}">
        <p14:creationId xmlns:p14="http://schemas.microsoft.com/office/powerpoint/2010/main" val="3853463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https://www.theverge.com/2023/3/17/23644501/microsoft-copilot-ai-office-documents-microsoft-365-report</a:t>
            </a:r>
          </a:p>
          <a:p>
            <a:endParaRPr lang="en-US" dirty="0"/>
          </a:p>
          <a:p>
            <a:r>
              <a:rPr lang="en-US" dirty="0"/>
              <a:t>https://www.nytimes.com/2023/03/21/technology/google-bard-guide-test.html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https://www.theverge.com/2023/5/9/23716825/wendys-ai-drive-thru-google-llm </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20</a:t>
            </a:fld>
            <a:endParaRPr lang="en-US"/>
          </a:p>
        </p:txBody>
      </p:sp>
    </p:spTree>
    <p:extLst>
      <p:ext uri="{BB962C8B-B14F-4D97-AF65-F5344CB8AC3E}">
        <p14:creationId xmlns:p14="http://schemas.microsoft.com/office/powerpoint/2010/main" val="202915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https://biblioracle.substack.com/p/chatgpt-cant-kill-anything-worth </a:t>
            </a:r>
          </a:p>
        </p:txBody>
      </p:sp>
      <p:sp>
        <p:nvSpPr>
          <p:cNvPr id="4" name="Slide Number Placeholder 3"/>
          <p:cNvSpPr>
            <a:spLocks noGrp="1"/>
          </p:cNvSpPr>
          <p:nvPr>
            <p:ph type="sldNum" sz="quarter" idx="5"/>
          </p:nvPr>
        </p:nvSpPr>
        <p:spPr/>
        <p:txBody>
          <a:bodyPr/>
          <a:lstStyle/>
          <a:p>
            <a:fld id="{7A3E9C56-127E-40B0-8D6A-11C9506A7538}" type="slidenum">
              <a:rPr lang="en-US" smtClean="0"/>
              <a:t>23</a:t>
            </a:fld>
            <a:endParaRPr lang="en-US"/>
          </a:p>
        </p:txBody>
      </p:sp>
    </p:spTree>
    <p:extLst>
      <p:ext uri="{BB962C8B-B14F-4D97-AF65-F5344CB8AC3E}">
        <p14:creationId xmlns:p14="http://schemas.microsoft.com/office/powerpoint/2010/main" val="3419024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https://www.brettbecker.com/wp-content/uploads/2022/10/becker2023programming.pdf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ChatGPT example: https://typefully.com/svpino/YnkOEF4 </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24</a:t>
            </a:fld>
            <a:endParaRPr lang="en-US"/>
          </a:p>
        </p:txBody>
      </p:sp>
    </p:spTree>
    <p:extLst>
      <p:ext uri="{BB962C8B-B14F-4D97-AF65-F5344CB8AC3E}">
        <p14:creationId xmlns:p14="http://schemas.microsoft.com/office/powerpoint/2010/main" val="1362987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D3D3D"/>
                </a:solidFill>
                <a:effectLst/>
                <a:latin typeface="Georgia" panose="02040502050405020303" pitchFamily="18" charset="0"/>
              </a:rPr>
              <a:t>I recently asked Margaret Rubega, who teaches ornithology courses at the University of Connecticut, about the new sound ID tool in </a:t>
            </a:r>
            <a:r>
              <a:rPr lang="en-US" b="0" i="0" dirty="0">
                <a:solidFill>
                  <a:srgbClr val="0875C1"/>
                </a:solidFill>
                <a:effectLst/>
                <a:latin typeface="Georgia" panose="02040502050405020303" pitchFamily="18" charset="0"/>
                <a:hlinkClick r:id="rId3"/>
              </a:rPr>
              <a:t>Merlin</a:t>
            </a:r>
            <a:r>
              <a:rPr lang="en-US" b="0" i="0" dirty="0">
                <a:solidFill>
                  <a:srgbClr val="3D3D3D"/>
                </a:solidFill>
                <a:effectLst/>
                <a:latin typeface="Georgia" panose="02040502050405020303" pitchFamily="18" charset="0"/>
              </a:rPr>
              <a:t>, the bird identification app from Cornell University. I use Merlin all the time when I'm birdwatching, and I like that it can clue me into the birds around me by listening to their songs and calls. Margaret, however, isn't training amateur birdwatchers, at least not in her ornithology laboratory class. "The goal," Margaret wrote me, "is for students to gain skills... to advance their careers as professional field biologists. When the bird identification you are doing is DATA, it is important for you to be able to reach an ID for yourself... and to have a sense of how certain (which is to say, uncertain) you are about the ID." To that end, Merlin's sound ID tool isn't useful, in part because it doesn't convey its own uncertainty, and so Margaret forbids its use. As in Megan's technical communication course, the AI has the potential to short circuit the learning goals for the course.</a:t>
            </a:r>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25</a:t>
            </a:fld>
            <a:endParaRPr lang="en-US"/>
          </a:p>
        </p:txBody>
      </p:sp>
    </p:spTree>
    <p:extLst>
      <p:ext uri="{BB962C8B-B14F-4D97-AF65-F5344CB8AC3E}">
        <p14:creationId xmlns:p14="http://schemas.microsoft.com/office/powerpoint/2010/main" val="15252649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26</a:t>
            </a:fld>
            <a:endParaRPr lang="en-US"/>
          </a:p>
        </p:txBody>
      </p:sp>
    </p:spTree>
    <p:extLst>
      <p:ext uri="{BB962C8B-B14F-4D97-AF65-F5344CB8AC3E}">
        <p14:creationId xmlns:p14="http://schemas.microsoft.com/office/powerpoint/2010/main" val="13044456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 Sample on balance bikes and scaffolding: https://samplereality.com/2012/12/18/intrusive-scaffolding-obstructed-learning-and-moocs/ </a:t>
            </a:r>
          </a:p>
          <a:p>
            <a:r>
              <a:rPr lang="en-US" dirty="0"/>
              <a:t>Balance bike photo: https://www.flickr.com/photos/justindshanks/9029225508/</a:t>
            </a:r>
          </a:p>
          <a:p>
            <a:endParaRPr lang="en-US" dirty="0"/>
          </a:p>
          <a:p>
            <a:r>
              <a:rPr lang="en-US" dirty="0"/>
              <a:t>For instance, as Andy </a:t>
            </a:r>
            <a:r>
              <a:rPr lang="en-US" dirty="0" err="1"/>
              <a:t>Famiglietti</a:t>
            </a:r>
            <a:r>
              <a:rPr lang="en-US" dirty="0"/>
              <a:t> asks, is it better to ask your students to draft an essay and use ChatGPT to polish it? Or vice versa?</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27</a:t>
            </a:fld>
            <a:endParaRPr lang="en-US"/>
          </a:p>
        </p:txBody>
      </p:sp>
    </p:spTree>
    <p:extLst>
      <p:ext uri="{BB962C8B-B14F-4D97-AF65-F5344CB8AC3E}">
        <p14:creationId xmlns:p14="http://schemas.microsoft.com/office/powerpoint/2010/main" val="61359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38C70D5-1EDD-4FD8-B9CA-2AB8227912A4}" type="slidenum">
              <a:rPr lang="en-US" smtClean="0"/>
              <a:t>2</a:t>
            </a:fld>
            <a:endParaRPr lang="en-US"/>
          </a:p>
        </p:txBody>
      </p:sp>
    </p:spTree>
    <p:extLst>
      <p:ext uri="{BB962C8B-B14F-4D97-AF65-F5344CB8AC3E}">
        <p14:creationId xmlns:p14="http://schemas.microsoft.com/office/powerpoint/2010/main" val="1224433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28</a:t>
            </a:fld>
            <a:endParaRPr lang="en-US"/>
          </a:p>
        </p:txBody>
      </p:sp>
    </p:spTree>
    <p:extLst>
      <p:ext uri="{BB962C8B-B14F-4D97-AF65-F5344CB8AC3E}">
        <p14:creationId xmlns:p14="http://schemas.microsoft.com/office/powerpoint/2010/main" val="941086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Google Sheet: https://docs.google.com/spreadsheets/d/1oDRU-qrMki2ESHYY0qrSHdZP-nQdOVjT3aUnWU0umsU/edit?usp=sharing </a:t>
            </a:r>
          </a:p>
        </p:txBody>
      </p:sp>
      <p:sp>
        <p:nvSpPr>
          <p:cNvPr id="4" name="Slide Number Placeholder 3"/>
          <p:cNvSpPr>
            <a:spLocks noGrp="1"/>
          </p:cNvSpPr>
          <p:nvPr>
            <p:ph type="sldNum" sz="quarter" idx="5"/>
          </p:nvPr>
        </p:nvSpPr>
        <p:spPr/>
        <p:txBody>
          <a:bodyPr/>
          <a:lstStyle/>
          <a:p>
            <a:fld id="{7A3E9C56-127E-40B0-8D6A-11C9506A7538}" type="slidenum">
              <a:rPr lang="en-US" smtClean="0"/>
              <a:t>29</a:t>
            </a:fld>
            <a:endParaRPr lang="en-US"/>
          </a:p>
        </p:txBody>
      </p:sp>
    </p:spTree>
    <p:extLst>
      <p:ext uri="{BB962C8B-B14F-4D97-AF65-F5344CB8AC3E}">
        <p14:creationId xmlns:p14="http://schemas.microsoft.com/office/powerpoint/2010/main" val="1438574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https://www.reddit.com/r/OpenAI/comments/103q6vf/as_someone_with_adhd_chatgpt_has_made_me_a_better/ </a:t>
            </a:r>
          </a:p>
        </p:txBody>
      </p:sp>
      <p:sp>
        <p:nvSpPr>
          <p:cNvPr id="4" name="Slide Number Placeholder 3"/>
          <p:cNvSpPr>
            <a:spLocks noGrp="1"/>
          </p:cNvSpPr>
          <p:nvPr>
            <p:ph type="sldNum" sz="quarter" idx="5"/>
          </p:nvPr>
        </p:nvSpPr>
        <p:spPr/>
        <p:txBody>
          <a:bodyPr/>
          <a:lstStyle/>
          <a:p>
            <a:fld id="{7A3E9C56-127E-40B0-8D6A-11C9506A7538}" type="slidenum">
              <a:rPr lang="en-US" smtClean="0"/>
              <a:t>32</a:t>
            </a:fld>
            <a:endParaRPr lang="en-US"/>
          </a:p>
        </p:txBody>
      </p:sp>
    </p:spTree>
    <p:extLst>
      <p:ext uri="{BB962C8B-B14F-4D97-AF65-F5344CB8AC3E}">
        <p14:creationId xmlns:p14="http://schemas.microsoft.com/office/powerpoint/2010/main" val="3202432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https://link.springer.com/article/10.1007/s00146-022-01397-z</a:t>
            </a:r>
          </a:p>
        </p:txBody>
      </p:sp>
      <p:sp>
        <p:nvSpPr>
          <p:cNvPr id="4" name="Slide Number Placeholder 3"/>
          <p:cNvSpPr>
            <a:spLocks noGrp="1"/>
          </p:cNvSpPr>
          <p:nvPr>
            <p:ph type="sldNum" sz="quarter" idx="5"/>
          </p:nvPr>
        </p:nvSpPr>
        <p:spPr/>
        <p:txBody>
          <a:bodyPr/>
          <a:lstStyle/>
          <a:p>
            <a:fld id="{7A3E9C56-127E-40B0-8D6A-11C9506A7538}" type="slidenum">
              <a:rPr lang="en-US" smtClean="0"/>
              <a:t>33</a:t>
            </a:fld>
            <a:endParaRPr lang="en-US"/>
          </a:p>
        </p:txBody>
      </p:sp>
    </p:spTree>
    <p:extLst>
      <p:ext uri="{BB962C8B-B14F-4D97-AF65-F5344CB8AC3E}">
        <p14:creationId xmlns:p14="http://schemas.microsoft.com/office/powerpoint/2010/main" val="242903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https://sharegpt.com/c/jj3Y4hm </a:t>
            </a:r>
          </a:p>
        </p:txBody>
      </p:sp>
      <p:sp>
        <p:nvSpPr>
          <p:cNvPr id="4" name="Slide Number Placeholder 3"/>
          <p:cNvSpPr>
            <a:spLocks noGrp="1"/>
          </p:cNvSpPr>
          <p:nvPr>
            <p:ph type="sldNum" sz="quarter" idx="5"/>
          </p:nvPr>
        </p:nvSpPr>
        <p:spPr/>
        <p:txBody>
          <a:bodyPr/>
          <a:lstStyle/>
          <a:p>
            <a:fld id="{738C70D5-1EDD-4FD8-B9CA-2AB8227912A4}" type="slidenum">
              <a:rPr lang="en-US" smtClean="0"/>
              <a:t>35</a:t>
            </a:fld>
            <a:endParaRPr lang="en-US"/>
          </a:p>
        </p:txBody>
      </p:sp>
    </p:spTree>
    <p:extLst>
      <p:ext uri="{BB962C8B-B14F-4D97-AF65-F5344CB8AC3E}">
        <p14:creationId xmlns:p14="http://schemas.microsoft.com/office/powerpoint/2010/main" val="2405762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https://twitter.com/RobertTalbert/status/1679489007837925380 </a:t>
            </a:r>
          </a:p>
        </p:txBody>
      </p:sp>
      <p:sp>
        <p:nvSpPr>
          <p:cNvPr id="4" name="Slide Number Placeholder 3"/>
          <p:cNvSpPr>
            <a:spLocks noGrp="1"/>
          </p:cNvSpPr>
          <p:nvPr>
            <p:ph type="sldNum" sz="quarter" idx="5"/>
          </p:nvPr>
        </p:nvSpPr>
        <p:spPr/>
        <p:txBody>
          <a:bodyPr/>
          <a:lstStyle/>
          <a:p>
            <a:fld id="{7A3E9C56-127E-40B0-8D6A-11C9506A7538}" type="slidenum">
              <a:rPr lang="en-US" smtClean="0"/>
              <a:t>36</a:t>
            </a:fld>
            <a:endParaRPr lang="en-US"/>
          </a:p>
        </p:txBody>
      </p:sp>
    </p:spTree>
    <p:extLst>
      <p:ext uri="{BB962C8B-B14F-4D97-AF65-F5344CB8AC3E}">
        <p14:creationId xmlns:p14="http://schemas.microsoft.com/office/powerpoint/2010/main" val="26616054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https://marcwatkins.org/2023/04/15/from-panic-to-reality-how-generative-ai-is-actually-impacting-student-writing/ </a:t>
            </a:r>
          </a:p>
        </p:txBody>
      </p:sp>
      <p:sp>
        <p:nvSpPr>
          <p:cNvPr id="4" name="Slide Number Placeholder 3"/>
          <p:cNvSpPr>
            <a:spLocks noGrp="1"/>
          </p:cNvSpPr>
          <p:nvPr>
            <p:ph type="sldNum" sz="quarter" idx="5"/>
          </p:nvPr>
        </p:nvSpPr>
        <p:spPr/>
        <p:txBody>
          <a:bodyPr/>
          <a:lstStyle/>
          <a:p>
            <a:fld id="{7A3E9C56-127E-40B0-8D6A-11C9506A7538}" type="slidenum">
              <a:rPr lang="en-US" smtClean="0"/>
              <a:t>37</a:t>
            </a:fld>
            <a:endParaRPr lang="en-US"/>
          </a:p>
        </p:txBody>
      </p:sp>
    </p:spTree>
    <p:extLst>
      <p:ext uri="{BB962C8B-B14F-4D97-AF65-F5344CB8AC3E}">
        <p14:creationId xmlns:p14="http://schemas.microsoft.com/office/powerpoint/2010/main" val="3153304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https://cetl.olemiss.edu/2023/08/15/policies-and-practices-for-generative-ai-in-fall-courses/</a:t>
            </a:r>
          </a:p>
        </p:txBody>
      </p:sp>
      <p:sp>
        <p:nvSpPr>
          <p:cNvPr id="4" name="Slide Number Placeholder 3"/>
          <p:cNvSpPr>
            <a:spLocks noGrp="1"/>
          </p:cNvSpPr>
          <p:nvPr>
            <p:ph type="sldNum" sz="quarter" idx="5"/>
          </p:nvPr>
        </p:nvSpPr>
        <p:spPr/>
        <p:txBody>
          <a:bodyPr/>
          <a:lstStyle/>
          <a:p>
            <a:fld id="{7A3E9C56-127E-40B0-8D6A-11C9506A7538}" type="slidenum">
              <a:rPr lang="en-US" smtClean="0"/>
              <a:t>42</a:t>
            </a:fld>
            <a:endParaRPr lang="en-US"/>
          </a:p>
        </p:txBody>
      </p:sp>
    </p:spTree>
    <p:extLst>
      <p:ext uri="{BB962C8B-B14F-4D97-AF65-F5344CB8AC3E}">
        <p14:creationId xmlns:p14="http://schemas.microsoft.com/office/powerpoint/2010/main" val="2339039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https://ckarchive.com/b/zlughnh4oe0qzhph2nm5g00</a:t>
            </a:r>
          </a:p>
          <a:p>
            <a:endParaRPr lang="en-US" dirty="0"/>
          </a:p>
          <a:p>
            <a:r>
              <a:rPr lang="en-US" dirty="0"/>
              <a:t>https://www.vanderbilt.edu/brightspace/2023/08/16/guidance-on-ai-detection-and-why-were-disabling-turnitins-ai-detector/</a:t>
            </a:r>
          </a:p>
        </p:txBody>
      </p:sp>
      <p:sp>
        <p:nvSpPr>
          <p:cNvPr id="4" name="Slide Number Placeholder 3"/>
          <p:cNvSpPr>
            <a:spLocks noGrp="1"/>
          </p:cNvSpPr>
          <p:nvPr>
            <p:ph type="sldNum" sz="quarter" idx="5"/>
          </p:nvPr>
        </p:nvSpPr>
        <p:spPr/>
        <p:txBody>
          <a:bodyPr/>
          <a:lstStyle/>
          <a:p>
            <a:fld id="{7A3E9C56-127E-40B0-8D6A-11C9506A7538}" type="slidenum">
              <a:rPr lang="en-US" smtClean="0"/>
              <a:t>44</a:t>
            </a:fld>
            <a:endParaRPr lang="en-US"/>
          </a:p>
        </p:txBody>
      </p:sp>
    </p:spTree>
    <p:extLst>
      <p:ext uri="{BB962C8B-B14F-4D97-AF65-F5344CB8AC3E}">
        <p14:creationId xmlns:p14="http://schemas.microsoft.com/office/powerpoint/2010/main" val="9095898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https://campustechnology.com/articles/2023/08/07/grammarlygo-to-add-new-features-to-help-students-use-ai-responsibly.aspx?s=ct_nu_100823</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48</a:t>
            </a:fld>
            <a:endParaRPr lang="en-US"/>
          </a:p>
        </p:txBody>
      </p:sp>
    </p:spTree>
    <p:extLst>
      <p:ext uri="{BB962C8B-B14F-4D97-AF65-F5344CB8AC3E}">
        <p14:creationId xmlns:p14="http://schemas.microsoft.com/office/powerpoint/2010/main" val="288686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https://towardsdatascience.com/brief-introduction-to-markov-chains-2c8cab9c98ab</a:t>
            </a:r>
          </a:p>
        </p:txBody>
      </p:sp>
      <p:sp>
        <p:nvSpPr>
          <p:cNvPr id="4" name="Slide Number Placeholder 3"/>
          <p:cNvSpPr>
            <a:spLocks noGrp="1"/>
          </p:cNvSpPr>
          <p:nvPr>
            <p:ph type="sldNum" sz="quarter" idx="5"/>
          </p:nvPr>
        </p:nvSpPr>
        <p:spPr/>
        <p:txBody>
          <a:bodyPr/>
          <a:lstStyle/>
          <a:p>
            <a:fld id="{7A3E9C56-127E-40B0-8D6A-11C9506A7538}" type="slidenum">
              <a:rPr lang="en-US" smtClean="0"/>
              <a:t>3</a:t>
            </a:fld>
            <a:endParaRPr lang="en-US"/>
          </a:p>
        </p:txBody>
      </p:sp>
    </p:spTree>
    <p:extLst>
      <p:ext uri="{BB962C8B-B14F-4D97-AF65-F5344CB8AC3E}">
        <p14:creationId xmlns:p14="http://schemas.microsoft.com/office/powerpoint/2010/main" val="3211426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https://chat.openai.com/c/bee98b84-3af6-4f17-8304-469e89242f60</a:t>
            </a:r>
          </a:p>
          <a:p>
            <a:endParaRPr lang="en-US" dirty="0"/>
          </a:p>
          <a:p>
            <a:r>
              <a:rPr lang="en-US" dirty="0"/>
              <a:t>Back-up: https://sharegpt.com/c/sXPLbQ3</a:t>
            </a:r>
          </a:p>
        </p:txBody>
      </p:sp>
      <p:sp>
        <p:nvSpPr>
          <p:cNvPr id="4" name="Slide Number Placeholder 3"/>
          <p:cNvSpPr>
            <a:spLocks noGrp="1"/>
          </p:cNvSpPr>
          <p:nvPr>
            <p:ph type="sldNum" sz="quarter" idx="5"/>
          </p:nvPr>
        </p:nvSpPr>
        <p:spPr/>
        <p:txBody>
          <a:bodyPr/>
          <a:lstStyle/>
          <a:p>
            <a:fld id="{7A3E9C56-127E-40B0-8D6A-11C9506A7538}" type="slidenum">
              <a:rPr lang="en-US" smtClean="0"/>
              <a:t>54</a:t>
            </a:fld>
            <a:endParaRPr lang="en-US"/>
          </a:p>
        </p:txBody>
      </p:sp>
    </p:spTree>
    <p:extLst>
      <p:ext uri="{BB962C8B-B14F-4D97-AF65-F5344CB8AC3E}">
        <p14:creationId xmlns:p14="http://schemas.microsoft.com/office/powerpoint/2010/main" val="3734707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https://elicit.org/search?q=What+is+known+about+the+origin%2C+use%2C+influence%2C+and+mechanics+of+the+Japanese+Purple+cipher%3F&amp;token=01H5JZEASA9GB9MMQP38CMJ1TM</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55</a:t>
            </a:fld>
            <a:endParaRPr lang="en-US"/>
          </a:p>
        </p:txBody>
      </p:sp>
    </p:spTree>
    <p:extLst>
      <p:ext uri="{BB962C8B-B14F-4D97-AF65-F5344CB8AC3E}">
        <p14:creationId xmlns:p14="http://schemas.microsoft.com/office/powerpoint/2010/main" val="2828404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Bing AI</a:t>
            </a:r>
            <a:endParaRPr lang="en-US" dirty="0"/>
          </a:p>
          <a:p>
            <a:endParaRPr lang="en-US" dirty="0"/>
          </a:p>
          <a:p>
            <a:r>
              <a:rPr lang="en-US" dirty="0"/>
              <a:t>Other questions Bing suggested: What was the impact of breaking Purple? How did Genevieve </a:t>
            </a:r>
            <a:r>
              <a:rPr lang="en-US" dirty="0" err="1"/>
              <a:t>Grotjan</a:t>
            </a:r>
            <a:r>
              <a:rPr lang="en-US" dirty="0"/>
              <a:t> break Purple? How did the Japanese react to the breaking of Purple?</a:t>
            </a:r>
          </a:p>
        </p:txBody>
      </p:sp>
      <p:sp>
        <p:nvSpPr>
          <p:cNvPr id="4" name="Slide Number Placeholder 3"/>
          <p:cNvSpPr>
            <a:spLocks noGrp="1"/>
          </p:cNvSpPr>
          <p:nvPr>
            <p:ph type="sldNum" sz="quarter" idx="5"/>
          </p:nvPr>
        </p:nvSpPr>
        <p:spPr/>
        <p:txBody>
          <a:bodyPr/>
          <a:lstStyle/>
          <a:p>
            <a:fld id="{7A3E9C56-127E-40B0-8D6A-11C9506A7538}" type="slidenum">
              <a:rPr lang="en-US" smtClean="0"/>
              <a:t>56</a:t>
            </a:fld>
            <a:endParaRPr lang="en-US"/>
          </a:p>
        </p:txBody>
      </p:sp>
    </p:spTree>
    <p:extLst>
      <p:ext uri="{BB962C8B-B14F-4D97-AF65-F5344CB8AC3E}">
        <p14:creationId xmlns:p14="http://schemas.microsoft.com/office/powerpoint/2010/main" val="3922162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1 and 2 will need to be answered by the owner of the assignment (maybe me, if we’re using my assignments).</a:t>
            </a:r>
          </a:p>
          <a:p>
            <a:r>
              <a:rPr lang="en-US" dirty="0"/>
              <a:t>Questions 3 through 6 could involve everyone on the call.</a:t>
            </a:r>
          </a:p>
        </p:txBody>
      </p:sp>
      <p:sp>
        <p:nvSpPr>
          <p:cNvPr id="4" name="Slide Number Placeholder 3"/>
          <p:cNvSpPr>
            <a:spLocks noGrp="1"/>
          </p:cNvSpPr>
          <p:nvPr>
            <p:ph type="sldNum" sz="quarter" idx="5"/>
          </p:nvPr>
        </p:nvSpPr>
        <p:spPr/>
        <p:txBody>
          <a:bodyPr/>
          <a:lstStyle/>
          <a:p>
            <a:fld id="{7A3E9C56-127E-40B0-8D6A-11C9506A7538}" type="slidenum">
              <a:rPr lang="en-US" smtClean="0"/>
              <a:t>59</a:t>
            </a:fld>
            <a:endParaRPr lang="en-US"/>
          </a:p>
        </p:txBody>
      </p:sp>
    </p:spTree>
    <p:extLst>
      <p:ext uri="{BB962C8B-B14F-4D97-AF65-F5344CB8AC3E}">
        <p14:creationId xmlns:p14="http://schemas.microsoft.com/office/powerpoint/2010/main" val="2705569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https://www.chronicle.com/article/chatgpt-just-got-better-what-does-that-mean-for-our-writing-assignments</a:t>
            </a:r>
          </a:p>
        </p:txBody>
      </p:sp>
      <p:sp>
        <p:nvSpPr>
          <p:cNvPr id="4" name="Slide Number Placeholder 3"/>
          <p:cNvSpPr>
            <a:spLocks noGrp="1"/>
          </p:cNvSpPr>
          <p:nvPr>
            <p:ph type="sldNum" sz="quarter" idx="5"/>
          </p:nvPr>
        </p:nvSpPr>
        <p:spPr/>
        <p:txBody>
          <a:bodyPr/>
          <a:lstStyle/>
          <a:p>
            <a:fld id="{7A3E9C56-127E-40B0-8D6A-11C9506A7538}" type="slidenum">
              <a:rPr lang="en-US" smtClean="0"/>
              <a:t>64</a:t>
            </a:fld>
            <a:endParaRPr lang="en-US"/>
          </a:p>
        </p:txBody>
      </p:sp>
    </p:spTree>
    <p:extLst>
      <p:ext uri="{BB962C8B-B14F-4D97-AF65-F5344CB8AC3E}">
        <p14:creationId xmlns:p14="http://schemas.microsoft.com/office/powerpoint/2010/main" val="32198736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https://tedunderwood.com/2023/07/31/we-can-save-what-matters-about-writing-at-a-price/</a:t>
            </a:r>
          </a:p>
        </p:txBody>
      </p:sp>
      <p:sp>
        <p:nvSpPr>
          <p:cNvPr id="4" name="Slide Number Placeholder 3"/>
          <p:cNvSpPr>
            <a:spLocks noGrp="1"/>
          </p:cNvSpPr>
          <p:nvPr>
            <p:ph type="sldNum" sz="quarter" idx="5"/>
          </p:nvPr>
        </p:nvSpPr>
        <p:spPr/>
        <p:txBody>
          <a:bodyPr/>
          <a:lstStyle/>
          <a:p>
            <a:fld id="{7A3E9C56-127E-40B0-8D6A-11C9506A7538}" type="slidenum">
              <a:rPr lang="en-US" smtClean="0"/>
              <a:t>65</a:t>
            </a:fld>
            <a:endParaRPr lang="en-US"/>
          </a:p>
        </p:txBody>
      </p:sp>
    </p:spTree>
    <p:extLst>
      <p:ext uri="{BB962C8B-B14F-4D97-AF65-F5344CB8AC3E}">
        <p14:creationId xmlns:p14="http://schemas.microsoft.com/office/powerpoint/2010/main" val="21863689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66</a:t>
            </a:fld>
            <a:endParaRPr lang="en-US"/>
          </a:p>
        </p:txBody>
      </p:sp>
    </p:spTree>
    <p:extLst>
      <p:ext uri="{BB962C8B-B14F-4D97-AF65-F5344CB8AC3E}">
        <p14:creationId xmlns:p14="http://schemas.microsoft.com/office/powerpoint/2010/main" val="8908524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https://chat.openai.com/share/dfbd19f5-2348-4038-a8ae-63d89b8f271a </a:t>
            </a:r>
          </a:p>
          <a:p>
            <a:endParaRPr lang="en-US" dirty="0"/>
          </a:p>
          <a:p>
            <a:r>
              <a:rPr lang="en-US" dirty="0"/>
              <a:t>See also https://the-decoder.com/openai-launches-chatgpt-code-interpreter-for-better-coding-using-only-natural-language/ </a:t>
            </a:r>
          </a:p>
        </p:txBody>
      </p:sp>
      <p:sp>
        <p:nvSpPr>
          <p:cNvPr id="4" name="Slide Number Placeholder 3"/>
          <p:cNvSpPr>
            <a:spLocks noGrp="1"/>
          </p:cNvSpPr>
          <p:nvPr>
            <p:ph type="sldNum" sz="quarter" idx="5"/>
          </p:nvPr>
        </p:nvSpPr>
        <p:spPr/>
        <p:txBody>
          <a:bodyPr/>
          <a:lstStyle/>
          <a:p>
            <a:fld id="{7A3E9C56-127E-40B0-8D6A-11C9506A7538}" type="slidenum">
              <a:rPr lang="en-US" smtClean="0"/>
              <a:t>71</a:t>
            </a:fld>
            <a:endParaRPr lang="en-US"/>
          </a:p>
        </p:txBody>
      </p:sp>
    </p:spTree>
    <p:extLst>
      <p:ext uri="{BB962C8B-B14F-4D97-AF65-F5344CB8AC3E}">
        <p14:creationId xmlns:p14="http://schemas.microsoft.com/office/powerpoint/2010/main" val="1679351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https://www.biointeractive.org/classroom-resources/lizards-cold </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72</a:t>
            </a:fld>
            <a:endParaRPr lang="en-US"/>
          </a:p>
        </p:txBody>
      </p:sp>
    </p:spTree>
    <p:extLst>
      <p:ext uri="{BB962C8B-B14F-4D97-AF65-F5344CB8AC3E}">
        <p14:creationId xmlns:p14="http://schemas.microsoft.com/office/powerpoint/2010/main" val="4567913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https://www.biointeractive.org/classroom-resources/lizards-cold </a:t>
            </a:r>
          </a:p>
          <a:p>
            <a:endParaRPr lang="en-US" dirty="0"/>
          </a:p>
          <a:p>
            <a:r>
              <a:rPr lang="en-US" dirty="0"/>
              <a:t>https://g.co/bard/share/301bb3f087aa </a:t>
            </a:r>
          </a:p>
        </p:txBody>
      </p:sp>
      <p:sp>
        <p:nvSpPr>
          <p:cNvPr id="4" name="Slide Number Placeholder 3"/>
          <p:cNvSpPr>
            <a:spLocks noGrp="1"/>
          </p:cNvSpPr>
          <p:nvPr>
            <p:ph type="sldNum" sz="quarter" idx="5"/>
          </p:nvPr>
        </p:nvSpPr>
        <p:spPr/>
        <p:txBody>
          <a:bodyPr/>
          <a:lstStyle/>
          <a:p>
            <a:fld id="{7A3E9C56-127E-40B0-8D6A-11C9506A7538}" type="slidenum">
              <a:rPr lang="en-US" smtClean="0"/>
              <a:t>73</a:t>
            </a:fld>
            <a:endParaRPr lang="en-US"/>
          </a:p>
        </p:txBody>
      </p:sp>
    </p:spTree>
    <p:extLst>
      <p:ext uri="{BB962C8B-B14F-4D97-AF65-F5344CB8AC3E}">
        <p14:creationId xmlns:p14="http://schemas.microsoft.com/office/powerpoint/2010/main" val="4195762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https://www.washingtonpost.com/technology/interactive/2023/ai-chatbot-learning/</a:t>
            </a:r>
          </a:p>
          <a:p>
            <a:endParaRPr lang="en-US" dirty="0"/>
          </a:p>
          <a:p>
            <a:r>
              <a:rPr lang="en-US" dirty="0"/>
              <a:t>The interaction version is pretty interesting. And you can look up specific websites to see where they rank.</a:t>
            </a:r>
          </a:p>
        </p:txBody>
      </p:sp>
      <p:sp>
        <p:nvSpPr>
          <p:cNvPr id="4" name="Slide Number Placeholder 3"/>
          <p:cNvSpPr>
            <a:spLocks noGrp="1"/>
          </p:cNvSpPr>
          <p:nvPr>
            <p:ph type="sldNum" sz="quarter" idx="5"/>
          </p:nvPr>
        </p:nvSpPr>
        <p:spPr/>
        <p:txBody>
          <a:bodyPr/>
          <a:lstStyle/>
          <a:p>
            <a:fld id="{7A3E9C56-127E-40B0-8D6A-11C9506A7538}" type="slidenum">
              <a:rPr lang="en-US" smtClean="0"/>
              <a:t>4</a:t>
            </a:fld>
            <a:endParaRPr lang="en-US"/>
          </a:p>
        </p:txBody>
      </p:sp>
    </p:spTree>
    <p:extLst>
      <p:ext uri="{BB962C8B-B14F-4D97-AF65-F5344CB8AC3E}">
        <p14:creationId xmlns:p14="http://schemas.microsoft.com/office/powerpoint/2010/main" val="2877132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https://psyarxiv.com/7dnk9/ </a:t>
            </a:r>
          </a:p>
        </p:txBody>
      </p:sp>
      <p:sp>
        <p:nvSpPr>
          <p:cNvPr id="4" name="Slide Number Placeholder 3"/>
          <p:cNvSpPr>
            <a:spLocks noGrp="1"/>
          </p:cNvSpPr>
          <p:nvPr>
            <p:ph type="sldNum" sz="quarter" idx="5"/>
          </p:nvPr>
        </p:nvSpPr>
        <p:spPr/>
        <p:txBody>
          <a:bodyPr/>
          <a:lstStyle/>
          <a:p>
            <a:fld id="{7A3E9C56-127E-40B0-8D6A-11C9506A7538}" type="slidenum">
              <a:rPr lang="en-US" smtClean="0"/>
              <a:t>77</a:t>
            </a:fld>
            <a:endParaRPr lang="en-US"/>
          </a:p>
        </p:txBody>
      </p:sp>
    </p:spTree>
    <p:extLst>
      <p:ext uri="{BB962C8B-B14F-4D97-AF65-F5344CB8AC3E}">
        <p14:creationId xmlns:p14="http://schemas.microsoft.com/office/powerpoint/2010/main" val="9974158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https://link.springer.com/article/10.1007/s00146-022-01397-z </a:t>
            </a:r>
          </a:p>
        </p:txBody>
      </p:sp>
      <p:sp>
        <p:nvSpPr>
          <p:cNvPr id="4" name="Slide Number Placeholder 3"/>
          <p:cNvSpPr>
            <a:spLocks noGrp="1"/>
          </p:cNvSpPr>
          <p:nvPr>
            <p:ph type="sldNum" sz="quarter" idx="5"/>
          </p:nvPr>
        </p:nvSpPr>
        <p:spPr/>
        <p:txBody>
          <a:bodyPr/>
          <a:lstStyle/>
          <a:p>
            <a:fld id="{7A3E9C56-127E-40B0-8D6A-11C9506A7538}" type="slidenum">
              <a:rPr lang="en-US" smtClean="0"/>
              <a:t>78</a:t>
            </a:fld>
            <a:endParaRPr lang="en-US"/>
          </a:p>
        </p:txBody>
      </p:sp>
    </p:spTree>
    <p:extLst>
      <p:ext uri="{BB962C8B-B14F-4D97-AF65-F5344CB8AC3E}">
        <p14:creationId xmlns:p14="http://schemas.microsoft.com/office/powerpoint/2010/main" val="33139717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https://www.nature.com/articles/d41586-023-00191-1</a:t>
            </a:r>
          </a:p>
          <a:p>
            <a:endParaRPr lang="en-US" dirty="0"/>
          </a:p>
          <a:p>
            <a:r>
              <a:rPr lang="en-US" dirty="0"/>
              <a:t>See also https://www.wired.com/about/generative-ai-policy/ </a:t>
            </a:r>
          </a:p>
        </p:txBody>
      </p:sp>
      <p:sp>
        <p:nvSpPr>
          <p:cNvPr id="4" name="Slide Number Placeholder 3"/>
          <p:cNvSpPr>
            <a:spLocks noGrp="1"/>
          </p:cNvSpPr>
          <p:nvPr>
            <p:ph type="sldNum" sz="quarter" idx="5"/>
          </p:nvPr>
        </p:nvSpPr>
        <p:spPr/>
        <p:txBody>
          <a:bodyPr/>
          <a:lstStyle/>
          <a:p>
            <a:fld id="{7A3E9C56-127E-40B0-8D6A-11C9506A7538}" type="slidenum">
              <a:rPr lang="en-US" smtClean="0"/>
              <a:t>80</a:t>
            </a:fld>
            <a:endParaRPr lang="en-US"/>
          </a:p>
        </p:txBody>
      </p:sp>
    </p:spTree>
    <p:extLst>
      <p:ext uri="{BB962C8B-B14F-4D97-AF65-F5344CB8AC3E}">
        <p14:creationId xmlns:p14="http://schemas.microsoft.com/office/powerpoint/2010/main" val="3450134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https://www.reuters.com/legal/us-supreme-court-rejects-computer-scientists-lawsuit-over-ai-generated-2023-04-24/</a:t>
            </a:r>
          </a:p>
        </p:txBody>
      </p:sp>
      <p:sp>
        <p:nvSpPr>
          <p:cNvPr id="4" name="Slide Number Placeholder 3"/>
          <p:cNvSpPr>
            <a:spLocks noGrp="1"/>
          </p:cNvSpPr>
          <p:nvPr>
            <p:ph type="sldNum" sz="quarter" idx="5"/>
          </p:nvPr>
        </p:nvSpPr>
        <p:spPr/>
        <p:txBody>
          <a:bodyPr/>
          <a:lstStyle/>
          <a:p>
            <a:fld id="{7A3E9C56-127E-40B0-8D6A-11C9506A7538}" type="slidenum">
              <a:rPr lang="en-US" smtClean="0"/>
              <a:t>81</a:t>
            </a:fld>
            <a:endParaRPr lang="en-US"/>
          </a:p>
        </p:txBody>
      </p:sp>
    </p:spTree>
    <p:extLst>
      <p:ext uri="{BB962C8B-B14F-4D97-AF65-F5344CB8AC3E}">
        <p14:creationId xmlns:p14="http://schemas.microsoft.com/office/powerpoint/2010/main" val="3656909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https://vanderbilthustler.com/2023/02/17/peabody-edi-office-responds-to-msu-shooting-with-email-written-using-chatgpt/</a:t>
            </a:r>
          </a:p>
          <a:p>
            <a:endParaRPr lang="en-US" dirty="0"/>
          </a:p>
          <a:p>
            <a:r>
              <a:rPr lang="en-US" dirty="0"/>
              <a:t>Update: The leaders of that office have “temporarily stepped back.” </a:t>
            </a:r>
          </a:p>
          <a:p>
            <a:endParaRPr lang="en-US" dirty="0"/>
          </a:p>
          <a:p>
            <a:r>
              <a:rPr lang="en-US" dirty="0"/>
              <a:t>Seriously? </a:t>
            </a:r>
          </a:p>
          <a:p>
            <a:endParaRPr lang="en-US" dirty="0"/>
          </a:p>
          <a:p>
            <a:pPr marL="228600" indent="-228600">
              <a:buAutoNum type="arabicPeriod"/>
            </a:pPr>
            <a:r>
              <a:rPr lang="en-US" dirty="0"/>
              <a:t>These emails are largely boilerplate anyway. Why use ChatGPT?</a:t>
            </a:r>
          </a:p>
          <a:p>
            <a:pPr marL="228600" indent="-228600">
              <a:buAutoNum type="arabicPeriod"/>
            </a:pPr>
            <a:r>
              <a:rPr lang="en-US" dirty="0"/>
              <a:t>The administrators actually cited their use of ChatGPT in the email. That’s good academic form, right? No, in this case, it made it clear that the email was actually boilerplate.</a:t>
            </a:r>
          </a:p>
          <a:p>
            <a:pPr marL="228600" indent="-228600">
              <a:buAutoNum type="arabicPeriod"/>
            </a:pPr>
            <a:r>
              <a:rPr lang="en-US" dirty="0"/>
              <a:t>Students are having a very similar reaction here that faculty had in December when students started using ChatGPT for assignments. </a:t>
            </a:r>
          </a:p>
          <a:p>
            <a:pPr marL="228600" indent="-228600">
              <a:buAutoNum type="arabicPeriod"/>
            </a:pPr>
            <a:r>
              <a:rPr lang="en-US" dirty="0"/>
              <a:t>That last student is actually wrong. There’s no blanket policy at Vanderbilt; it’s up to individual faculty to define </a:t>
            </a:r>
            <a:r>
              <a:rPr lang="en-US"/>
              <a:t>“unauthorized aid.”</a:t>
            </a:r>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82</a:t>
            </a:fld>
            <a:endParaRPr lang="en-US"/>
          </a:p>
        </p:txBody>
      </p:sp>
    </p:spTree>
    <p:extLst>
      <p:ext uri="{BB962C8B-B14F-4D97-AF65-F5344CB8AC3E}">
        <p14:creationId xmlns:p14="http://schemas.microsoft.com/office/powerpoint/2010/main" val="2218316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1" dirty="0">
                <a:solidFill>
                  <a:srgbClr val="000000"/>
                </a:solidFill>
                <a:effectLst/>
                <a:latin typeface="Roboto" panose="02000000000000000000" pitchFamily="2" charset="0"/>
              </a:rPr>
              <a:t>Common Crawl</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corpus contains petabytes of data collected over 8 years of web crawling. The corpus contains raw web page data, metadata extracts and text extracts with light filtering.</a:t>
            </a:r>
          </a:p>
          <a:p>
            <a:pPr algn="l"/>
            <a:r>
              <a:rPr lang="en-US" b="1" i="1" dirty="0">
                <a:solidFill>
                  <a:srgbClr val="000000"/>
                </a:solidFill>
                <a:effectLst/>
                <a:latin typeface="Roboto" panose="02000000000000000000" pitchFamily="2" charset="0"/>
              </a:rPr>
              <a:t>WebText2</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is the text of web pages from all outbound Reddit links from posts with 3+ upvotes.</a:t>
            </a:r>
          </a:p>
          <a:p>
            <a:pPr algn="l"/>
            <a:r>
              <a:rPr lang="en-US" b="1" i="1" dirty="0">
                <a:solidFill>
                  <a:srgbClr val="000000"/>
                </a:solidFill>
                <a:effectLst/>
                <a:latin typeface="Roboto" panose="02000000000000000000" pitchFamily="2" charset="0"/>
              </a:rPr>
              <a:t>Books1 &amp; Books2</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are two internet-based books corpora.</a:t>
            </a:r>
          </a:p>
          <a:p>
            <a:pPr algn="l"/>
            <a:r>
              <a:rPr lang="en-US" b="1" i="1" dirty="0">
                <a:solidFill>
                  <a:srgbClr val="000000"/>
                </a:solidFill>
                <a:effectLst/>
                <a:latin typeface="Roboto" panose="02000000000000000000" pitchFamily="2" charset="0"/>
              </a:rPr>
              <a:t>Wikipedia</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pages</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in the English language are also part of the training corpus.</a:t>
            </a:r>
          </a:p>
          <a:p>
            <a:endParaRPr lang="en-US" dirty="0"/>
          </a:p>
          <a:p>
            <a:r>
              <a:rPr lang="en-US" dirty="0"/>
              <a:t>Tokens are pieces of words. One token is approximately 4 characters in English.</a:t>
            </a:r>
          </a:p>
        </p:txBody>
      </p:sp>
      <p:sp>
        <p:nvSpPr>
          <p:cNvPr id="4" name="Slide Number Placeholder 3"/>
          <p:cNvSpPr>
            <a:spLocks noGrp="1"/>
          </p:cNvSpPr>
          <p:nvPr>
            <p:ph type="sldNum" sz="quarter" idx="5"/>
          </p:nvPr>
        </p:nvSpPr>
        <p:spPr/>
        <p:txBody>
          <a:bodyPr/>
          <a:lstStyle/>
          <a:p>
            <a:fld id="{7A3E9C56-127E-40B0-8D6A-11C9506A7538}" type="slidenum">
              <a:rPr lang="en-US" smtClean="0"/>
              <a:t>89</a:t>
            </a:fld>
            <a:endParaRPr lang="en-US"/>
          </a:p>
        </p:txBody>
      </p:sp>
    </p:spTree>
    <p:extLst>
      <p:ext uri="{BB962C8B-B14F-4D97-AF65-F5344CB8AC3E}">
        <p14:creationId xmlns:p14="http://schemas.microsoft.com/office/powerpoint/2010/main" val="2181928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https://www.washingtonpost.com/technology/interactive/2023/ai-chatbot-learning/</a:t>
            </a:r>
          </a:p>
          <a:p>
            <a:endParaRPr lang="en-US" dirty="0"/>
          </a:p>
          <a:p>
            <a:r>
              <a:rPr lang="en-US" dirty="0"/>
              <a:t>The interaction version is pretty interesting. And you can look up specific websites to see where they rank.</a:t>
            </a:r>
          </a:p>
        </p:txBody>
      </p:sp>
      <p:sp>
        <p:nvSpPr>
          <p:cNvPr id="4" name="Slide Number Placeholder 3"/>
          <p:cNvSpPr>
            <a:spLocks noGrp="1"/>
          </p:cNvSpPr>
          <p:nvPr>
            <p:ph type="sldNum" sz="quarter" idx="5"/>
          </p:nvPr>
        </p:nvSpPr>
        <p:spPr/>
        <p:txBody>
          <a:bodyPr/>
          <a:lstStyle/>
          <a:p>
            <a:fld id="{7A3E9C56-127E-40B0-8D6A-11C9506A7538}" type="slidenum">
              <a:rPr lang="en-US" smtClean="0"/>
              <a:t>90</a:t>
            </a:fld>
            <a:endParaRPr lang="en-US"/>
          </a:p>
        </p:txBody>
      </p:sp>
    </p:spTree>
    <p:extLst>
      <p:ext uri="{BB962C8B-B14F-4D97-AF65-F5344CB8AC3E}">
        <p14:creationId xmlns:p14="http://schemas.microsoft.com/office/powerpoint/2010/main" val="4503119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courtesy Dan </a:t>
            </a:r>
            <a:r>
              <a:rPr lang="en-US" dirty="0" err="1"/>
              <a:t>Lametti</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91</a:t>
            </a:fld>
            <a:endParaRPr lang="en-US"/>
          </a:p>
        </p:txBody>
      </p:sp>
    </p:spTree>
    <p:extLst>
      <p:ext uri="{BB962C8B-B14F-4D97-AF65-F5344CB8AC3E}">
        <p14:creationId xmlns:p14="http://schemas.microsoft.com/office/powerpoint/2010/main" val="3655969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https://medium.com/whither-news/journalism-is-lossy-compression-86380f0bdb50 </a:t>
            </a:r>
          </a:p>
        </p:txBody>
      </p:sp>
      <p:sp>
        <p:nvSpPr>
          <p:cNvPr id="4" name="Slide Number Placeholder 3"/>
          <p:cNvSpPr>
            <a:spLocks noGrp="1"/>
          </p:cNvSpPr>
          <p:nvPr>
            <p:ph type="sldNum" sz="quarter" idx="5"/>
          </p:nvPr>
        </p:nvSpPr>
        <p:spPr/>
        <p:txBody>
          <a:bodyPr/>
          <a:lstStyle/>
          <a:p>
            <a:fld id="{7A3E9C56-127E-40B0-8D6A-11C9506A7538}" type="slidenum">
              <a:rPr lang="en-US" smtClean="0"/>
              <a:t>92</a:t>
            </a:fld>
            <a:endParaRPr lang="en-US"/>
          </a:p>
        </p:txBody>
      </p:sp>
    </p:spTree>
    <p:extLst>
      <p:ext uri="{BB962C8B-B14F-4D97-AF65-F5344CB8AC3E}">
        <p14:creationId xmlns:p14="http://schemas.microsoft.com/office/powerpoint/2010/main" val="34776788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https://writings.stephenwolfram.com/2023/02/what-is-chatgpt-doing-and-why-does-it-work/</a:t>
            </a:r>
          </a:p>
        </p:txBody>
      </p:sp>
      <p:sp>
        <p:nvSpPr>
          <p:cNvPr id="4" name="Slide Number Placeholder 3"/>
          <p:cNvSpPr>
            <a:spLocks noGrp="1"/>
          </p:cNvSpPr>
          <p:nvPr>
            <p:ph type="sldNum" sz="quarter" idx="5"/>
          </p:nvPr>
        </p:nvSpPr>
        <p:spPr/>
        <p:txBody>
          <a:bodyPr/>
          <a:lstStyle/>
          <a:p>
            <a:fld id="{7A3E9C56-127E-40B0-8D6A-11C9506A7538}" type="slidenum">
              <a:rPr lang="en-US" smtClean="0"/>
              <a:t>93</a:t>
            </a:fld>
            <a:endParaRPr lang="en-US"/>
          </a:p>
        </p:txBody>
      </p:sp>
    </p:spTree>
    <p:extLst>
      <p:ext uri="{BB962C8B-B14F-4D97-AF65-F5344CB8AC3E}">
        <p14:creationId xmlns:p14="http://schemas.microsoft.com/office/powerpoint/2010/main" val="573921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https://twitter.com/pmarca/status/1610829608626327554</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6</a:t>
            </a:fld>
            <a:endParaRPr lang="en-US"/>
          </a:p>
        </p:txBody>
      </p:sp>
    </p:spTree>
    <p:extLst>
      <p:ext uri="{BB962C8B-B14F-4D97-AF65-F5344CB8AC3E}">
        <p14:creationId xmlns:p14="http://schemas.microsoft.com/office/powerpoint/2010/main" val="767932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https://chat.openai.com/share/75f43c5c-151b-470d-b142-9c23977f812f</a:t>
            </a:r>
          </a:p>
        </p:txBody>
      </p:sp>
      <p:sp>
        <p:nvSpPr>
          <p:cNvPr id="4" name="Slide Number Placeholder 3"/>
          <p:cNvSpPr>
            <a:spLocks noGrp="1"/>
          </p:cNvSpPr>
          <p:nvPr>
            <p:ph type="sldNum" sz="quarter" idx="5"/>
          </p:nvPr>
        </p:nvSpPr>
        <p:spPr/>
        <p:txBody>
          <a:bodyPr/>
          <a:lstStyle/>
          <a:p>
            <a:fld id="{7A3E9C56-127E-40B0-8D6A-11C9506A7538}" type="slidenum">
              <a:rPr lang="en-US" smtClean="0"/>
              <a:t>94</a:t>
            </a:fld>
            <a:endParaRPr lang="en-US"/>
          </a:p>
        </p:txBody>
      </p:sp>
    </p:spTree>
    <p:extLst>
      <p:ext uri="{BB962C8B-B14F-4D97-AF65-F5344CB8AC3E}">
        <p14:creationId xmlns:p14="http://schemas.microsoft.com/office/powerpoint/2010/main" val="10293538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https://chat.openai.com/share/75f43c5c-151b-470d-b142-9c23977f812f</a:t>
            </a:r>
          </a:p>
        </p:txBody>
      </p:sp>
      <p:sp>
        <p:nvSpPr>
          <p:cNvPr id="4" name="Slide Number Placeholder 3"/>
          <p:cNvSpPr>
            <a:spLocks noGrp="1"/>
          </p:cNvSpPr>
          <p:nvPr>
            <p:ph type="sldNum" sz="quarter" idx="5"/>
          </p:nvPr>
        </p:nvSpPr>
        <p:spPr/>
        <p:txBody>
          <a:bodyPr/>
          <a:lstStyle/>
          <a:p>
            <a:fld id="{7A3E9C56-127E-40B0-8D6A-11C9506A7538}" type="slidenum">
              <a:rPr lang="en-US" smtClean="0"/>
              <a:t>95</a:t>
            </a:fld>
            <a:endParaRPr lang="en-US"/>
          </a:p>
        </p:txBody>
      </p:sp>
    </p:spTree>
    <p:extLst>
      <p:ext uri="{BB962C8B-B14F-4D97-AF65-F5344CB8AC3E}">
        <p14:creationId xmlns:p14="http://schemas.microsoft.com/office/powerpoint/2010/main" val="28540500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https://chat.openai.com/share/75f43c5c-151b-470d-b142-9c23977f812f</a:t>
            </a:r>
          </a:p>
        </p:txBody>
      </p:sp>
      <p:sp>
        <p:nvSpPr>
          <p:cNvPr id="4" name="Slide Number Placeholder 3"/>
          <p:cNvSpPr>
            <a:spLocks noGrp="1"/>
          </p:cNvSpPr>
          <p:nvPr>
            <p:ph type="sldNum" sz="quarter" idx="5"/>
          </p:nvPr>
        </p:nvSpPr>
        <p:spPr/>
        <p:txBody>
          <a:bodyPr/>
          <a:lstStyle/>
          <a:p>
            <a:fld id="{7A3E9C56-127E-40B0-8D6A-11C9506A7538}" type="slidenum">
              <a:rPr lang="en-US" smtClean="0"/>
              <a:t>96</a:t>
            </a:fld>
            <a:endParaRPr lang="en-US"/>
          </a:p>
        </p:txBody>
      </p:sp>
    </p:spTree>
    <p:extLst>
      <p:ext uri="{BB962C8B-B14F-4D97-AF65-F5344CB8AC3E}">
        <p14:creationId xmlns:p14="http://schemas.microsoft.com/office/powerpoint/2010/main" val="18595055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https://www.brettbecker.com/wp-content/uploads/2022/10/becker2023programming.pdf</a:t>
            </a:r>
          </a:p>
          <a:p>
            <a:endParaRPr lang="en-US" dirty="0"/>
          </a:p>
          <a:p>
            <a:r>
              <a:rPr lang="en-US" dirty="0"/>
              <a:t>GitHub Copilot example by Emery Berger, https://itnext.io/coping-with-copilot-b2b59671e516. All the bolded text was auto-generated.</a:t>
            </a:r>
          </a:p>
        </p:txBody>
      </p:sp>
      <p:sp>
        <p:nvSpPr>
          <p:cNvPr id="4" name="Slide Number Placeholder 3"/>
          <p:cNvSpPr>
            <a:spLocks noGrp="1"/>
          </p:cNvSpPr>
          <p:nvPr>
            <p:ph type="sldNum" sz="quarter" idx="5"/>
          </p:nvPr>
        </p:nvSpPr>
        <p:spPr/>
        <p:txBody>
          <a:bodyPr/>
          <a:lstStyle/>
          <a:p>
            <a:fld id="{7A3E9C56-127E-40B0-8D6A-11C9506A7538}" type="slidenum">
              <a:rPr lang="en-US" smtClean="0"/>
              <a:t>98</a:t>
            </a:fld>
            <a:endParaRPr lang="en-US"/>
          </a:p>
        </p:txBody>
      </p:sp>
    </p:spTree>
    <p:extLst>
      <p:ext uri="{BB962C8B-B14F-4D97-AF65-F5344CB8AC3E}">
        <p14:creationId xmlns:p14="http://schemas.microsoft.com/office/powerpoint/2010/main" val="14756036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AI code generation that much different from existing code completers?</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99</a:t>
            </a:fld>
            <a:endParaRPr lang="en-US"/>
          </a:p>
        </p:txBody>
      </p:sp>
    </p:spTree>
    <p:extLst>
      <p:ext uri="{BB962C8B-B14F-4D97-AF65-F5344CB8AC3E}">
        <p14:creationId xmlns:p14="http://schemas.microsoft.com/office/powerpoint/2010/main" val="18986365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https://mastodon.social/@afamiglietti79/109756695917123083</a:t>
            </a:r>
          </a:p>
        </p:txBody>
      </p:sp>
      <p:sp>
        <p:nvSpPr>
          <p:cNvPr id="4" name="Slide Number Placeholder 3"/>
          <p:cNvSpPr>
            <a:spLocks noGrp="1"/>
          </p:cNvSpPr>
          <p:nvPr>
            <p:ph type="sldNum" sz="quarter" idx="5"/>
          </p:nvPr>
        </p:nvSpPr>
        <p:spPr/>
        <p:txBody>
          <a:bodyPr/>
          <a:lstStyle/>
          <a:p>
            <a:fld id="{7A3E9C56-127E-40B0-8D6A-11C9506A7538}" type="slidenum">
              <a:rPr lang="en-US" smtClean="0"/>
              <a:t>100</a:t>
            </a:fld>
            <a:endParaRPr lang="en-US"/>
          </a:p>
        </p:txBody>
      </p:sp>
    </p:spTree>
    <p:extLst>
      <p:ext uri="{BB962C8B-B14F-4D97-AF65-F5344CB8AC3E}">
        <p14:creationId xmlns:p14="http://schemas.microsoft.com/office/powerpoint/2010/main" val="19479280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https://intentionalteaching.buzzsprout.com/2069949/12902485-rethinking-teaching-in-an-age-of-ai-with-james-m-lang-and-michelle-d-miller </a:t>
            </a:r>
          </a:p>
        </p:txBody>
      </p:sp>
      <p:sp>
        <p:nvSpPr>
          <p:cNvPr id="4" name="Slide Number Placeholder 3"/>
          <p:cNvSpPr>
            <a:spLocks noGrp="1"/>
          </p:cNvSpPr>
          <p:nvPr>
            <p:ph type="sldNum" sz="quarter" idx="5"/>
          </p:nvPr>
        </p:nvSpPr>
        <p:spPr/>
        <p:txBody>
          <a:bodyPr/>
          <a:lstStyle/>
          <a:p>
            <a:fld id="{7A3E9C56-127E-40B0-8D6A-11C9506A7538}" type="slidenum">
              <a:rPr lang="en-US" smtClean="0"/>
              <a:t>101</a:t>
            </a:fld>
            <a:endParaRPr lang="en-US"/>
          </a:p>
        </p:txBody>
      </p:sp>
    </p:spTree>
    <p:extLst>
      <p:ext uri="{BB962C8B-B14F-4D97-AF65-F5344CB8AC3E}">
        <p14:creationId xmlns:p14="http://schemas.microsoft.com/office/powerpoint/2010/main" val="211752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https://aicomicbooks.com/book/zarya-of-the-dawn-by-kristina-kashtanova-download-now/</a:t>
            </a:r>
          </a:p>
        </p:txBody>
      </p:sp>
      <p:sp>
        <p:nvSpPr>
          <p:cNvPr id="4" name="Slide Number Placeholder 3"/>
          <p:cNvSpPr>
            <a:spLocks noGrp="1"/>
          </p:cNvSpPr>
          <p:nvPr>
            <p:ph type="sldNum" sz="quarter" idx="5"/>
          </p:nvPr>
        </p:nvSpPr>
        <p:spPr/>
        <p:txBody>
          <a:bodyPr/>
          <a:lstStyle/>
          <a:p>
            <a:fld id="{7A3E9C56-127E-40B0-8D6A-11C9506A7538}" type="slidenum">
              <a:rPr lang="en-US" smtClean="0"/>
              <a:t>7</a:t>
            </a:fld>
            <a:endParaRPr lang="en-US"/>
          </a:p>
        </p:txBody>
      </p:sp>
    </p:spTree>
    <p:extLst>
      <p:ext uri="{BB962C8B-B14F-4D97-AF65-F5344CB8AC3E}">
        <p14:creationId xmlns:p14="http://schemas.microsoft.com/office/powerpoint/2010/main" val="19920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https://www.philthymag.com/yachts-claire-evans-talks-metoo-ai-and-peeking-inside-the-machine-tues-at-jbs/ </a:t>
            </a:r>
          </a:p>
        </p:txBody>
      </p:sp>
      <p:sp>
        <p:nvSpPr>
          <p:cNvPr id="4" name="Slide Number Placeholder 3"/>
          <p:cNvSpPr>
            <a:spLocks noGrp="1"/>
          </p:cNvSpPr>
          <p:nvPr>
            <p:ph type="sldNum" sz="quarter" idx="5"/>
          </p:nvPr>
        </p:nvSpPr>
        <p:spPr/>
        <p:txBody>
          <a:bodyPr/>
          <a:lstStyle/>
          <a:p>
            <a:fld id="{7A3E9C56-127E-40B0-8D6A-11C9506A7538}" type="slidenum">
              <a:rPr lang="en-US" smtClean="0"/>
              <a:t>9</a:t>
            </a:fld>
            <a:endParaRPr lang="en-US"/>
          </a:p>
        </p:txBody>
      </p:sp>
    </p:spTree>
    <p:extLst>
      <p:ext uri="{BB962C8B-B14F-4D97-AF65-F5344CB8AC3E}">
        <p14:creationId xmlns:p14="http://schemas.microsoft.com/office/powerpoint/2010/main" val="3142647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https://elicit.org/ </a:t>
            </a:r>
          </a:p>
          <a:p>
            <a:endParaRPr lang="en-US" dirty="0"/>
          </a:p>
        </p:txBody>
      </p:sp>
      <p:sp>
        <p:nvSpPr>
          <p:cNvPr id="4" name="Slide Number Placeholder 3"/>
          <p:cNvSpPr>
            <a:spLocks noGrp="1"/>
          </p:cNvSpPr>
          <p:nvPr>
            <p:ph type="sldNum" sz="quarter" idx="5"/>
          </p:nvPr>
        </p:nvSpPr>
        <p:spPr/>
        <p:txBody>
          <a:bodyPr/>
          <a:lstStyle/>
          <a:p>
            <a:fld id="{7A3E9C56-127E-40B0-8D6A-11C9506A7538}" type="slidenum">
              <a:rPr lang="en-US" smtClean="0"/>
              <a:t>10</a:t>
            </a:fld>
            <a:endParaRPr lang="en-US"/>
          </a:p>
        </p:txBody>
      </p:sp>
    </p:spTree>
    <p:extLst>
      <p:ext uri="{BB962C8B-B14F-4D97-AF65-F5344CB8AC3E}">
        <p14:creationId xmlns:p14="http://schemas.microsoft.com/office/powerpoint/2010/main" val="1361438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https://www.explainpaper.com/ </a:t>
            </a:r>
          </a:p>
        </p:txBody>
      </p:sp>
      <p:sp>
        <p:nvSpPr>
          <p:cNvPr id="4" name="Slide Number Placeholder 3"/>
          <p:cNvSpPr>
            <a:spLocks noGrp="1"/>
          </p:cNvSpPr>
          <p:nvPr>
            <p:ph type="sldNum" sz="quarter" idx="5"/>
          </p:nvPr>
        </p:nvSpPr>
        <p:spPr/>
        <p:txBody>
          <a:bodyPr/>
          <a:lstStyle/>
          <a:p>
            <a:fld id="{7A3E9C56-127E-40B0-8D6A-11C9506A7538}" type="slidenum">
              <a:rPr lang="en-US" smtClean="0"/>
              <a:t>11</a:t>
            </a:fld>
            <a:endParaRPr lang="en-US"/>
          </a:p>
        </p:txBody>
      </p:sp>
    </p:spTree>
    <p:extLst>
      <p:ext uri="{BB962C8B-B14F-4D97-AF65-F5344CB8AC3E}">
        <p14:creationId xmlns:p14="http://schemas.microsoft.com/office/powerpoint/2010/main" val="432382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BC123A-5BBE-4BA0-B538-5BA7A6AFBD7C}"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2261298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BC123A-5BBE-4BA0-B538-5BA7A6AFBD7C}"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184185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BC123A-5BBE-4BA0-B538-5BA7A6AFBD7C}"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867749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BC123A-5BBE-4BA0-B538-5BA7A6AFBD7C}"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590645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BC123A-5BBE-4BA0-B538-5BA7A6AFBD7C}" type="datetimeFigureOut">
              <a:rPr lang="en-US" smtClean="0"/>
              <a:t>8/16/2023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168597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BC123A-5BBE-4BA0-B538-5BA7A6AFBD7C}"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928755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BC123A-5BBE-4BA0-B538-5BA7A6AFBD7C}" type="datetimeFigureOut">
              <a:rPr lang="en-US" smtClean="0"/>
              <a:t>8/16/2023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1804316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BC123A-5BBE-4BA0-B538-5BA7A6AFBD7C}" type="datetimeFigureOut">
              <a:rPr lang="en-US" smtClean="0"/>
              <a:t>8/16/2023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224227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BC123A-5BBE-4BA0-B538-5BA7A6AFBD7C}" type="datetimeFigureOut">
              <a:rPr lang="en-US" smtClean="0"/>
              <a:t>8/16/2023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2096010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BC123A-5BBE-4BA0-B538-5BA7A6AFBD7C}"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370871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BC123A-5BBE-4BA0-B538-5BA7A6AFBD7C}" type="datetimeFigureOut">
              <a:rPr lang="en-US" smtClean="0"/>
              <a:t>8/16/2023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68C98E-70A1-4315-B087-3DE5D85D7FA9}" type="slidenum">
              <a:rPr lang="en-US" smtClean="0"/>
              <a:t>‹#›</a:t>
            </a:fld>
            <a:endParaRPr lang="en-US"/>
          </a:p>
        </p:txBody>
      </p:sp>
    </p:spTree>
    <p:extLst>
      <p:ext uri="{BB962C8B-B14F-4D97-AF65-F5344CB8AC3E}">
        <p14:creationId xmlns:p14="http://schemas.microsoft.com/office/powerpoint/2010/main" val="1754585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BC123A-5BBE-4BA0-B538-5BA7A6AFBD7C}" type="datetimeFigureOut">
              <a:rPr lang="en-US" smtClean="0"/>
              <a:t>8/16/2023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68C98E-70A1-4315-B087-3DE5D85D7FA9}" type="slidenum">
              <a:rPr lang="en-US" smtClean="0"/>
              <a:t>‹#›</a:t>
            </a:fld>
            <a:endParaRPr lang="en-US"/>
          </a:p>
        </p:txBody>
      </p:sp>
    </p:spTree>
    <p:extLst>
      <p:ext uri="{BB962C8B-B14F-4D97-AF65-F5344CB8AC3E}">
        <p14:creationId xmlns:p14="http://schemas.microsoft.com/office/powerpoint/2010/main" val="169000851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bing.com/search?q=What+is+known+about+the+origin%2C+use%2C+influence%2C+and+mechanics+of+the+Japanese+Purple+cipher%3F&amp;form=ANSPH1&amp;refig=dfc1389c919c44cb9486b08d34ec6691&amp;pc=U531&amp;sydconv=1"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hyperlink" Target="https://ckarchive.com/b/r8u8hoh20mm5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chat.openai.com/c/bee98b84-3af6-4f17-8304-469e89242f60"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hyperlink" Target="https://elicit.org/search?q=What+is+known+about+the+origin%2C+use%2C+influence%2C+and+mechanics+of+the+Japanese+Purple+cipher%3F&amp;token=01H5JZEASA9GB9MMQP38CMJ1T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hyperlink" Target="https://www.bing.com/search?q=What+is+known+about+the+origin%2C+use%2C+influence%2C+and+mechanics+of+the+Japanese+Purple+cipher%3F&amp;form=ANSPH1&amp;refig=dfc1389c919c44cb9486b08d34ec6691&amp;pc=U531&amp;sydconv=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video" Target="https://www.youtube.com/embed/p_h0VjK3Stc?start=51&amp;feature=oembed"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s://writings.stephenwolfram.com/2023/02/what-is-chatgpt-doing-and-why-does-it-work/"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333921-505E-AF84-6D6C-F15FE399D7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86A6AA3A-0891-E857-3888-8B5DB1E7B64E}"/>
              </a:ext>
            </a:extLst>
          </p:cNvPr>
          <p:cNvSpPr>
            <a:spLocks noGrp="1"/>
          </p:cNvSpPr>
          <p:nvPr>
            <p:ph type="ctrTitle"/>
          </p:nvPr>
        </p:nvSpPr>
        <p:spPr>
          <a:xfrm>
            <a:off x="212367" y="0"/>
            <a:ext cx="5029200" cy="2387600"/>
          </a:xfrm>
        </p:spPr>
        <p:txBody>
          <a:bodyPr>
            <a:noAutofit/>
          </a:bodyPr>
          <a:lstStyle/>
          <a:p>
            <a:pPr algn="r"/>
            <a:r>
              <a:rPr lang="en-US" sz="4000" dirty="0"/>
              <a:t>Teaching and Learning in the Age of Generative AI</a:t>
            </a:r>
            <a:br>
              <a:rPr lang="en-US" sz="4000" dirty="0"/>
            </a:br>
            <a:r>
              <a:rPr lang="en-US" sz="2800" dirty="0"/>
              <a:t>(The Good, the Bad, the Ugly)</a:t>
            </a:r>
            <a:endParaRPr lang="en-US" sz="4000" dirty="0"/>
          </a:p>
        </p:txBody>
      </p:sp>
      <p:sp>
        <p:nvSpPr>
          <p:cNvPr id="3" name="Subtitle 2">
            <a:extLst>
              <a:ext uri="{FF2B5EF4-FFF2-40B4-BE49-F238E27FC236}">
                <a16:creationId xmlns:a16="http://schemas.microsoft.com/office/drawing/2014/main" id="{EF9CDF95-013B-053F-5967-C314AE325DAE}"/>
              </a:ext>
            </a:extLst>
          </p:cNvPr>
          <p:cNvSpPr>
            <a:spLocks noGrp="1"/>
          </p:cNvSpPr>
          <p:nvPr>
            <p:ph type="subTitle" idx="1"/>
          </p:nvPr>
        </p:nvSpPr>
        <p:spPr>
          <a:xfrm>
            <a:off x="1524993" y="2445517"/>
            <a:ext cx="3665220" cy="1655762"/>
          </a:xfrm>
        </p:spPr>
        <p:txBody>
          <a:bodyPr>
            <a:normAutofit/>
          </a:bodyPr>
          <a:lstStyle/>
          <a:p>
            <a:pPr algn="r"/>
            <a:r>
              <a:rPr lang="en-US" sz="2000" dirty="0"/>
              <a:t>Derek Bruff, PhD,</a:t>
            </a:r>
            <a:br>
              <a:rPr lang="en-US" sz="2000" dirty="0"/>
            </a:br>
            <a:r>
              <a:rPr lang="en-US" sz="2000" dirty="0"/>
              <a:t>Center for Excellence in Teaching and Learning,</a:t>
            </a:r>
            <a:br>
              <a:rPr lang="en-US" sz="2000" dirty="0"/>
            </a:br>
            <a:r>
              <a:rPr lang="en-US" sz="2000" dirty="0"/>
              <a:t>University of Mississippi</a:t>
            </a:r>
          </a:p>
        </p:txBody>
      </p:sp>
      <p:pic>
        <p:nvPicPr>
          <p:cNvPr id="5" name="Picture 4">
            <a:extLst>
              <a:ext uri="{FF2B5EF4-FFF2-40B4-BE49-F238E27FC236}">
                <a16:creationId xmlns:a16="http://schemas.microsoft.com/office/drawing/2014/main" id="{A6EBD4E4-5D1A-CADF-6F31-12AF7A076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713" y="3829050"/>
            <a:ext cx="2857500" cy="2857500"/>
          </a:xfrm>
          <a:prstGeom prst="rect">
            <a:avLst/>
          </a:prstGeom>
        </p:spPr>
      </p:pic>
      <p:sp>
        <p:nvSpPr>
          <p:cNvPr id="6" name="TextBox 5">
            <a:extLst>
              <a:ext uri="{FF2B5EF4-FFF2-40B4-BE49-F238E27FC236}">
                <a16:creationId xmlns:a16="http://schemas.microsoft.com/office/drawing/2014/main" id="{D74012C5-E2E4-139E-0516-7AEF8C95DAC1}"/>
              </a:ext>
            </a:extLst>
          </p:cNvPr>
          <p:cNvSpPr txBox="1"/>
          <p:nvPr/>
        </p:nvSpPr>
        <p:spPr>
          <a:xfrm>
            <a:off x="1500434" y="6317218"/>
            <a:ext cx="832279" cy="369332"/>
          </a:xfrm>
          <a:prstGeom prst="rect">
            <a:avLst/>
          </a:prstGeom>
          <a:noFill/>
        </p:spPr>
        <p:txBody>
          <a:bodyPr wrap="none" rtlCol="0">
            <a:spAutoFit/>
          </a:bodyPr>
          <a:lstStyle/>
          <a:p>
            <a:pPr algn="r"/>
            <a:r>
              <a:rPr lang="en-US" dirty="0"/>
              <a:t>Slides:</a:t>
            </a:r>
          </a:p>
        </p:txBody>
      </p:sp>
    </p:spTree>
    <p:extLst>
      <p:ext uri="{BB962C8B-B14F-4D97-AF65-F5344CB8AC3E}">
        <p14:creationId xmlns:p14="http://schemas.microsoft.com/office/powerpoint/2010/main" val="3228242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80E5-699D-BFD9-2506-35391E434F01}"/>
              </a:ext>
            </a:extLst>
          </p:cNvPr>
          <p:cNvSpPr>
            <a:spLocks noGrp="1"/>
          </p:cNvSpPr>
          <p:nvPr>
            <p:ph type="title"/>
          </p:nvPr>
        </p:nvSpPr>
        <p:spPr/>
        <p:txBody>
          <a:bodyPr/>
          <a:lstStyle/>
          <a:p>
            <a:r>
              <a:rPr lang="en-US" dirty="0"/>
              <a:t>Elicit can find research papers for you.</a:t>
            </a:r>
          </a:p>
        </p:txBody>
      </p:sp>
      <p:pic>
        <p:nvPicPr>
          <p:cNvPr id="5" name="Content Placeholder 4">
            <a:extLst>
              <a:ext uri="{FF2B5EF4-FFF2-40B4-BE49-F238E27FC236}">
                <a16:creationId xmlns:a16="http://schemas.microsoft.com/office/drawing/2014/main" id="{88431062-45FE-4219-9EB8-3C4E3C9EE1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2643" y="2141537"/>
            <a:ext cx="9152154" cy="4351338"/>
          </a:xfrm>
        </p:spPr>
      </p:pic>
      <p:sp>
        <p:nvSpPr>
          <p:cNvPr id="6" name="TextBox 5">
            <a:extLst>
              <a:ext uri="{FF2B5EF4-FFF2-40B4-BE49-F238E27FC236}">
                <a16:creationId xmlns:a16="http://schemas.microsoft.com/office/drawing/2014/main" id="{056CEC2B-9518-098C-D256-7F12BA9F05A2}"/>
              </a:ext>
            </a:extLst>
          </p:cNvPr>
          <p:cNvSpPr txBox="1"/>
          <p:nvPr/>
        </p:nvSpPr>
        <p:spPr>
          <a:xfrm>
            <a:off x="5867400" y="1622822"/>
            <a:ext cx="2072640" cy="369332"/>
          </a:xfrm>
          <a:prstGeom prst="rect">
            <a:avLst/>
          </a:prstGeom>
          <a:noFill/>
        </p:spPr>
        <p:txBody>
          <a:bodyPr wrap="square" rtlCol="0">
            <a:spAutoFit/>
          </a:bodyPr>
          <a:lstStyle/>
          <a:p>
            <a:pPr algn="ctr"/>
            <a:r>
              <a:rPr lang="en-US" dirty="0"/>
              <a:t>Intervention</a:t>
            </a:r>
          </a:p>
        </p:txBody>
      </p:sp>
      <p:sp>
        <p:nvSpPr>
          <p:cNvPr id="7" name="TextBox 6">
            <a:extLst>
              <a:ext uri="{FF2B5EF4-FFF2-40B4-BE49-F238E27FC236}">
                <a16:creationId xmlns:a16="http://schemas.microsoft.com/office/drawing/2014/main" id="{54E9C91B-CC21-D19B-869D-B0381B365C1D}"/>
              </a:ext>
            </a:extLst>
          </p:cNvPr>
          <p:cNvSpPr txBox="1"/>
          <p:nvPr/>
        </p:nvSpPr>
        <p:spPr>
          <a:xfrm>
            <a:off x="9799320" y="3059668"/>
            <a:ext cx="2072640" cy="646331"/>
          </a:xfrm>
          <a:prstGeom prst="rect">
            <a:avLst/>
          </a:prstGeom>
          <a:noFill/>
        </p:spPr>
        <p:txBody>
          <a:bodyPr wrap="square" rtlCol="0">
            <a:spAutoFit/>
          </a:bodyPr>
          <a:lstStyle/>
          <a:p>
            <a:pPr algn="ctr"/>
            <a:r>
              <a:rPr lang="en-US" dirty="0"/>
              <a:t>Outcomes Measured</a:t>
            </a:r>
          </a:p>
        </p:txBody>
      </p:sp>
      <p:cxnSp>
        <p:nvCxnSpPr>
          <p:cNvPr id="8" name="Straight Arrow Connector 7">
            <a:extLst>
              <a:ext uri="{FF2B5EF4-FFF2-40B4-BE49-F238E27FC236}">
                <a16:creationId xmlns:a16="http://schemas.microsoft.com/office/drawing/2014/main" id="{2EA30C12-4A93-F380-A7AC-6895CCA34774}"/>
              </a:ext>
            </a:extLst>
          </p:cNvPr>
          <p:cNvCxnSpPr>
            <a:cxnSpLocks/>
            <a:stCxn id="6" idx="2"/>
          </p:cNvCxnSpPr>
          <p:nvPr/>
        </p:nvCxnSpPr>
        <p:spPr>
          <a:xfrm flipH="1">
            <a:off x="6423660" y="1992154"/>
            <a:ext cx="480060" cy="75866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6B36B22F-B92A-C799-5C3B-DF369DB549DA}"/>
              </a:ext>
            </a:extLst>
          </p:cNvPr>
          <p:cNvCxnSpPr>
            <a:cxnSpLocks/>
          </p:cNvCxnSpPr>
          <p:nvPr/>
        </p:nvCxnSpPr>
        <p:spPr>
          <a:xfrm flipH="1">
            <a:off x="8793480" y="3863340"/>
            <a:ext cx="2080260" cy="480060"/>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
        <p:nvSpPr>
          <p:cNvPr id="3" name="TextBox 2">
            <a:extLst>
              <a:ext uri="{FF2B5EF4-FFF2-40B4-BE49-F238E27FC236}">
                <a16:creationId xmlns:a16="http://schemas.microsoft.com/office/drawing/2014/main" id="{24D32783-6280-FF2B-30E5-7536D397119D}"/>
              </a:ext>
            </a:extLst>
          </p:cNvPr>
          <p:cNvSpPr txBox="1"/>
          <p:nvPr/>
        </p:nvSpPr>
        <p:spPr>
          <a:xfrm>
            <a:off x="2719493" y="1622822"/>
            <a:ext cx="2072640" cy="369332"/>
          </a:xfrm>
          <a:prstGeom prst="rect">
            <a:avLst/>
          </a:prstGeom>
          <a:noFill/>
        </p:spPr>
        <p:txBody>
          <a:bodyPr wrap="square" rtlCol="0">
            <a:spAutoFit/>
          </a:bodyPr>
          <a:lstStyle/>
          <a:p>
            <a:pPr algn="ctr"/>
            <a:r>
              <a:rPr lang="en-US" dirty="0"/>
              <a:t>Abstract Summary</a:t>
            </a:r>
          </a:p>
        </p:txBody>
      </p:sp>
      <p:cxnSp>
        <p:nvCxnSpPr>
          <p:cNvPr id="4" name="Straight Arrow Connector 3">
            <a:extLst>
              <a:ext uri="{FF2B5EF4-FFF2-40B4-BE49-F238E27FC236}">
                <a16:creationId xmlns:a16="http://schemas.microsoft.com/office/drawing/2014/main" id="{08260375-D334-E05A-C86B-AE613CE4626E}"/>
              </a:ext>
            </a:extLst>
          </p:cNvPr>
          <p:cNvCxnSpPr>
            <a:cxnSpLocks/>
            <a:stCxn id="3" idx="2"/>
          </p:cNvCxnSpPr>
          <p:nvPr/>
        </p:nvCxnSpPr>
        <p:spPr>
          <a:xfrm>
            <a:off x="3755813" y="1992154"/>
            <a:ext cx="536787" cy="691779"/>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3756163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A1F6-7A1F-334B-6494-BBEE43C750AB}"/>
              </a:ext>
            </a:extLst>
          </p:cNvPr>
          <p:cNvSpPr>
            <a:spLocks noGrp="1"/>
          </p:cNvSpPr>
          <p:nvPr>
            <p:ph type="title"/>
          </p:nvPr>
        </p:nvSpPr>
        <p:spPr/>
        <p:txBody>
          <a:bodyPr/>
          <a:lstStyle/>
          <a:p>
            <a:r>
              <a:rPr lang="en-US" dirty="0"/>
              <a:t>Writing prompts is an art. Or a skill.</a:t>
            </a:r>
          </a:p>
        </p:txBody>
      </p:sp>
      <p:sp>
        <p:nvSpPr>
          <p:cNvPr id="3" name="Content Placeholder 2">
            <a:extLst>
              <a:ext uri="{FF2B5EF4-FFF2-40B4-BE49-F238E27FC236}">
                <a16:creationId xmlns:a16="http://schemas.microsoft.com/office/drawing/2014/main" id="{09CA0D23-FB55-F884-CC00-987CFD90ACB5}"/>
              </a:ext>
            </a:extLst>
          </p:cNvPr>
          <p:cNvSpPr>
            <a:spLocks noGrp="1"/>
          </p:cNvSpPr>
          <p:nvPr>
            <p:ph idx="1"/>
          </p:nvPr>
        </p:nvSpPr>
        <p:spPr/>
        <p:txBody>
          <a:bodyPr/>
          <a:lstStyle/>
          <a:p>
            <a:endParaRPr lang="en-US"/>
          </a:p>
        </p:txBody>
      </p:sp>
      <p:pic>
        <p:nvPicPr>
          <p:cNvPr id="7170" name="Picture 2">
            <a:extLst>
              <a:ext uri="{FF2B5EF4-FFF2-40B4-BE49-F238E27FC236}">
                <a16:creationId xmlns:a16="http://schemas.microsoft.com/office/drawing/2014/main" id="{7301EA3B-B326-310C-5FCE-AC803DD1AD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075" y="1508760"/>
            <a:ext cx="7181850" cy="5181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C0F139-B3FF-5491-1C7E-3B5BC4D361FC}"/>
              </a:ext>
            </a:extLst>
          </p:cNvPr>
          <p:cNvSpPr txBox="1"/>
          <p:nvPr/>
        </p:nvSpPr>
        <p:spPr>
          <a:xfrm>
            <a:off x="5486400" y="6248995"/>
            <a:ext cx="6096000" cy="369332"/>
          </a:xfrm>
          <a:prstGeom prst="rect">
            <a:avLst/>
          </a:prstGeom>
          <a:noFill/>
        </p:spPr>
        <p:txBody>
          <a:bodyPr wrap="square">
            <a:spAutoFit/>
          </a:bodyPr>
          <a:lstStyle/>
          <a:p>
            <a:pPr marL="0" indent="0">
              <a:buNone/>
            </a:pPr>
            <a:r>
              <a:rPr lang="en-US" dirty="0">
                <a:solidFill>
                  <a:schemeClr val="bg1"/>
                </a:solidFill>
              </a:rPr>
              <a:t>Andy </a:t>
            </a:r>
            <a:r>
              <a:rPr lang="en-US" dirty="0" err="1">
                <a:solidFill>
                  <a:schemeClr val="bg1"/>
                </a:solidFill>
              </a:rPr>
              <a:t>Famiglietti</a:t>
            </a:r>
            <a:r>
              <a:rPr lang="en-US" dirty="0">
                <a:solidFill>
                  <a:schemeClr val="bg1"/>
                </a:solidFill>
              </a:rPr>
              <a:t>, West Chester University</a:t>
            </a:r>
          </a:p>
        </p:txBody>
      </p:sp>
    </p:spTree>
    <p:extLst>
      <p:ext uri="{BB962C8B-B14F-4D97-AF65-F5344CB8AC3E}">
        <p14:creationId xmlns:p14="http://schemas.microsoft.com/office/powerpoint/2010/main" val="3787672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966F-8073-B78E-498B-D0733ABBC502}"/>
              </a:ext>
            </a:extLst>
          </p:cNvPr>
          <p:cNvSpPr>
            <a:spLocks noGrp="1"/>
          </p:cNvSpPr>
          <p:nvPr>
            <p:ph type="title"/>
          </p:nvPr>
        </p:nvSpPr>
        <p:spPr/>
        <p:txBody>
          <a:bodyPr/>
          <a:lstStyle/>
          <a:p>
            <a:r>
              <a:rPr lang="en-US" dirty="0"/>
              <a:t>Time to Unbundle?</a:t>
            </a:r>
          </a:p>
        </p:txBody>
      </p:sp>
      <p:sp>
        <p:nvSpPr>
          <p:cNvPr id="3" name="Content Placeholder 2">
            <a:extLst>
              <a:ext uri="{FF2B5EF4-FFF2-40B4-BE49-F238E27FC236}">
                <a16:creationId xmlns:a16="http://schemas.microsoft.com/office/drawing/2014/main" id="{D082E686-5375-53F1-5135-EF1FDED4D0DF}"/>
              </a:ext>
            </a:extLst>
          </p:cNvPr>
          <p:cNvSpPr>
            <a:spLocks noGrp="1"/>
          </p:cNvSpPr>
          <p:nvPr>
            <p:ph idx="1"/>
          </p:nvPr>
        </p:nvSpPr>
        <p:spPr>
          <a:xfrm>
            <a:off x="838200" y="1825625"/>
            <a:ext cx="7353300" cy="4351338"/>
          </a:xfrm>
        </p:spPr>
        <p:txBody>
          <a:bodyPr>
            <a:normAutofit fontScale="85000" lnSpcReduction="20000"/>
          </a:bodyPr>
          <a:lstStyle/>
          <a:p>
            <a:pPr marL="0" indent="0">
              <a:buNone/>
            </a:pPr>
            <a:r>
              <a:rPr lang="en-US" dirty="0"/>
              <a:t>“It means for those of us who are teachers that we have to </a:t>
            </a:r>
            <a:r>
              <a:rPr lang="en-US" u="sng" dirty="0"/>
              <a:t>unbundle</a:t>
            </a:r>
            <a:r>
              <a:rPr lang="en-US" dirty="0"/>
              <a:t> our assessments… </a:t>
            </a:r>
          </a:p>
          <a:p>
            <a:pPr marL="0" indent="0">
              <a:buNone/>
            </a:pPr>
            <a:r>
              <a:rPr lang="en-US" dirty="0"/>
              <a:t>A research paper is doing lots of different things. It’s supporting me to develop my research skills, my [skill at evaluating sources], my writing skills, my revision skills. Maybe there’s a presentation at the end.</a:t>
            </a:r>
          </a:p>
          <a:p>
            <a:pPr marL="0" indent="0">
              <a:buNone/>
            </a:pPr>
            <a:r>
              <a:rPr lang="en-US" dirty="0"/>
              <a:t>I have to think… Which of those parts is really going to help my students develop things that will help them further in life? And maybe the other ones I can recognize, it’s going to be better for them to be able to mastery over this tool.”</a:t>
            </a:r>
          </a:p>
          <a:p>
            <a:pPr marL="0" indent="0">
              <a:buNone/>
            </a:pPr>
            <a:endParaRPr lang="en-US" dirty="0"/>
          </a:p>
          <a:p>
            <a:pPr marL="0" indent="0">
              <a:buNone/>
            </a:pPr>
            <a:r>
              <a:rPr lang="en-US" dirty="0"/>
              <a:t>James Lang, </a:t>
            </a:r>
            <a:r>
              <a:rPr lang="en-US" i="1" dirty="0"/>
              <a:t>Intentional Teaching </a:t>
            </a:r>
            <a:r>
              <a:rPr lang="en-US" dirty="0"/>
              <a:t>Ep. 13</a:t>
            </a:r>
          </a:p>
        </p:txBody>
      </p:sp>
      <p:pic>
        <p:nvPicPr>
          <p:cNvPr id="5" name="Picture 4">
            <a:extLst>
              <a:ext uri="{FF2B5EF4-FFF2-40B4-BE49-F238E27FC236}">
                <a16:creationId xmlns:a16="http://schemas.microsoft.com/office/drawing/2014/main" id="{B102B4E2-A01E-F41C-A28C-9299361488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620" y="2519204"/>
            <a:ext cx="2964180" cy="2964180"/>
          </a:xfrm>
          <a:prstGeom prst="rect">
            <a:avLst/>
          </a:prstGeom>
        </p:spPr>
      </p:pic>
    </p:spTree>
    <p:extLst>
      <p:ext uri="{BB962C8B-B14F-4D97-AF65-F5344CB8AC3E}">
        <p14:creationId xmlns:p14="http://schemas.microsoft.com/office/powerpoint/2010/main" val="251124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771815-AA2B-4C40-5B28-0EA823E1AB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18508" y="669765"/>
            <a:ext cx="7673492" cy="5518469"/>
          </a:xfrm>
        </p:spPr>
      </p:pic>
      <p:sp>
        <p:nvSpPr>
          <p:cNvPr id="6" name="Title 1">
            <a:extLst>
              <a:ext uri="{FF2B5EF4-FFF2-40B4-BE49-F238E27FC236}">
                <a16:creationId xmlns:a16="http://schemas.microsoft.com/office/drawing/2014/main" id="{65D6C073-8BCE-14A0-9A63-EEE2110E1646}"/>
              </a:ext>
            </a:extLst>
          </p:cNvPr>
          <p:cNvSpPr>
            <a:spLocks noGrp="1"/>
          </p:cNvSpPr>
          <p:nvPr>
            <p:ph type="title"/>
          </p:nvPr>
        </p:nvSpPr>
        <p:spPr>
          <a:xfrm>
            <a:off x="777240" y="1630045"/>
            <a:ext cx="3512820" cy="1325563"/>
          </a:xfrm>
        </p:spPr>
        <p:txBody>
          <a:bodyPr>
            <a:noAutofit/>
          </a:bodyPr>
          <a:lstStyle/>
          <a:p>
            <a:pPr algn="r"/>
            <a:r>
              <a:rPr lang="en-US" dirty="0" err="1"/>
              <a:t>Explainpaper</a:t>
            </a:r>
            <a:r>
              <a:rPr lang="en-US" dirty="0"/>
              <a:t> can explain scholarly writing to you.</a:t>
            </a:r>
          </a:p>
        </p:txBody>
      </p:sp>
    </p:spTree>
    <p:extLst>
      <p:ext uri="{BB962C8B-B14F-4D97-AF65-F5344CB8AC3E}">
        <p14:creationId xmlns:p14="http://schemas.microsoft.com/office/powerpoint/2010/main" val="2067877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1517-BCE5-57BC-4483-4E209376547A}"/>
              </a:ext>
            </a:extLst>
          </p:cNvPr>
          <p:cNvSpPr>
            <a:spLocks noGrp="1"/>
          </p:cNvSpPr>
          <p:nvPr>
            <p:ph type="title"/>
          </p:nvPr>
        </p:nvSpPr>
        <p:spPr>
          <a:xfrm>
            <a:off x="848710" y="627884"/>
            <a:ext cx="3471041" cy="1325563"/>
          </a:xfrm>
        </p:spPr>
        <p:txBody>
          <a:bodyPr>
            <a:normAutofit fontScale="90000"/>
          </a:bodyPr>
          <a:lstStyle/>
          <a:p>
            <a:r>
              <a:rPr lang="en-US" dirty="0"/>
              <a:t>ChatGPT can visualize data for you.</a:t>
            </a:r>
          </a:p>
        </p:txBody>
      </p:sp>
      <p:pic>
        <p:nvPicPr>
          <p:cNvPr id="7" name="Picture 6">
            <a:extLst>
              <a:ext uri="{FF2B5EF4-FFF2-40B4-BE49-F238E27FC236}">
                <a16:creationId xmlns:a16="http://schemas.microsoft.com/office/drawing/2014/main" id="{8F81FC14-0292-4E56-0236-2DEAAF32C16C}"/>
              </a:ext>
            </a:extLst>
          </p:cNvPr>
          <p:cNvPicPr>
            <a:picLocks noChangeAspect="1"/>
          </p:cNvPicPr>
          <p:nvPr/>
        </p:nvPicPr>
        <p:blipFill>
          <a:blip r:embed="rId3"/>
          <a:stretch>
            <a:fillRect/>
          </a:stretch>
        </p:blipFill>
        <p:spPr>
          <a:xfrm>
            <a:off x="4619625" y="547687"/>
            <a:ext cx="7219950" cy="5762625"/>
          </a:xfrm>
          <a:prstGeom prst="rect">
            <a:avLst/>
          </a:prstGeom>
        </p:spPr>
      </p:pic>
      <p:pic>
        <p:nvPicPr>
          <p:cNvPr id="9" name="Picture 8">
            <a:extLst>
              <a:ext uri="{FF2B5EF4-FFF2-40B4-BE49-F238E27FC236}">
                <a16:creationId xmlns:a16="http://schemas.microsoft.com/office/drawing/2014/main" id="{2B9121DE-E1ED-4C58-5D18-6911E6C454B2}"/>
              </a:ext>
            </a:extLst>
          </p:cNvPr>
          <p:cNvPicPr>
            <a:picLocks noChangeAspect="1"/>
          </p:cNvPicPr>
          <p:nvPr/>
        </p:nvPicPr>
        <p:blipFill>
          <a:blip r:embed="rId4"/>
          <a:stretch>
            <a:fillRect/>
          </a:stretch>
        </p:blipFill>
        <p:spPr>
          <a:xfrm>
            <a:off x="4619625" y="0"/>
            <a:ext cx="7189992" cy="6858000"/>
          </a:xfrm>
          <a:prstGeom prst="rect">
            <a:avLst/>
          </a:prstGeom>
        </p:spPr>
      </p:pic>
      <p:pic>
        <p:nvPicPr>
          <p:cNvPr id="13" name="Picture 12">
            <a:extLst>
              <a:ext uri="{FF2B5EF4-FFF2-40B4-BE49-F238E27FC236}">
                <a16:creationId xmlns:a16="http://schemas.microsoft.com/office/drawing/2014/main" id="{2C137980-DCCC-3322-AA0B-4A295DD7C018}"/>
              </a:ext>
            </a:extLst>
          </p:cNvPr>
          <p:cNvPicPr>
            <a:picLocks noChangeAspect="1"/>
          </p:cNvPicPr>
          <p:nvPr/>
        </p:nvPicPr>
        <p:blipFill>
          <a:blip r:embed="rId5"/>
          <a:stretch>
            <a:fillRect/>
          </a:stretch>
        </p:blipFill>
        <p:spPr>
          <a:xfrm>
            <a:off x="4739532" y="0"/>
            <a:ext cx="6950177" cy="6858000"/>
          </a:xfrm>
          <a:prstGeom prst="rect">
            <a:avLst/>
          </a:prstGeom>
        </p:spPr>
      </p:pic>
    </p:spTree>
    <p:extLst>
      <p:ext uri="{BB962C8B-B14F-4D97-AF65-F5344CB8AC3E}">
        <p14:creationId xmlns:p14="http://schemas.microsoft.com/office/powerpoint/2010/main" val="12918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195E7-CAE8-C3C1-03C4-5F06EEEF156D}"/>
              </a:ext>
            </a:extLst>
          </p:cNvPr>
          <p:cNvSpPr>
            <a:spLocks noGrp="1"/>
          </p:cNvSpPr>
          <p:nvPr>
            <p:ph type="title"/>
          </p:nvPr>
        </p:nvSpPr>
        <p:spPr/>
        <p:txBody>
          <a:bodyPr/>
          <a:lstStyle/>
          <a:p>
            <a:r>
              <a:rPr lang="en-US" dirty="0"/>
              <a:t>Everything is fine.</a:t>
            </a:r>
          </a:p>
        </p:txBody>
      </p:sp>
      <p:pic>
        <p:nvPicPr>
          <p:cNvPr id="3074" name="Picture 2">
            <a:extLst>
              <a:ext uri="{FF2B5EF4-FFF2-40B4-BE49-F238E27FC236}">
                <a16:creationId xmlns:a16="http://schemas.microsoft.com/office/drawing/2014/main" id="{0E1A84A6-30F3-2859-A9C6-A48069F1E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90688"/>
            <a:ext cx="9753600" cy="4619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038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5C017-A5C9-FCCD-4448-EE2B32107781}"/>
              </a:ext>
            </a:extLst>
          </p:cNvPr>
          <p:cNvSpPr>
            <a:spLocks noGrp="1"/>
          </p:cNvSpPr>
          <p:nvPr>
            <p:ph type="title"/>
          </p:nvPr>
        </p:nvSpPr>
        <p:spPr/>
        <p:txBody>
          <a:bodyPr/>
          <a:lstStyle/>
          <a:p>
            <a:r>
              <a:rPr lang="en-US" dirty="0"/>
              <a:t>AI will hallucinate facts.</a:t>
            </a:r>
          </a:p>
        </p:txBody>
      </p:sp>
      <p:pic>
        <p:nvPicPr>
          <p:cNvPr id="5" name="Content Placeholder 4">
            <a:extLst>
              <a:ext uri="{FF2B5EF4-FFF2-40B4-BE49-F238E27FC236}">
                <a16:creationId xmlns:a16="http://schemas.microsoft.com/office/drawing/2014/main" id="{4CFB7723-B944-4789-759D-4994D265FD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81426" y="-1"/>
            <a:ext cx="4862470" cy="6858001"/>
          </a:xfrm>
        </p:spPr>
      </p:pic>
    </p:spTree>
    <p:extLst>
      <p:ext uri="{BB962C8B-B14F-4D97-AF65-F5344CB8AC3E}">
        <p14:creationId xmlns:p14="http://schemas.microsoft.com/office/powerpoint/2010/main" val="3480397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AC8A-2C08-D5BA-9B5D-B961F4933E1E}"/>
              </a:ext>
            </a:extLst>
          </p:cNvPr>
          <p:cNvSpPr>
            <a:spLocks noGrp="1"/>
          </p:cNvSpPr>
          <p:nvPr>
            <p:ph type="title"/>
          </p:nvPr>
        </p:nvSpPr>
        <p:spPr/>
        <p:txBody>
          <a:bodyPr/>
          <a:lstStyle/>
          <a:p>
            <a:r>
              <a:rPr lang="en-US" dirty="0"/>
              <a:t>Garbage in, garbage out.</a:t>
            </a:r>
          </a:p>
        </p:txBody>
      </p:sp>
      <p:sp>
        <p:nvSpPr>
          <p:cNvPr id="3" name="Content Placeholder 2">
            <a:extLst>
              <a:ext uri="{FF2B5EF4-FFF2-40B4-BE49-F238E27FC236}">
                <a16:creationId xmlns:a16="http://schemas.microsoft.com/office/drawing/2014/main" id="{19B85685-7E4A-FD6F-81FD-6079BFC15CD6}"/>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3E70545E-91E2-DB1D-63AD-7642974EF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7529" y="1730375"/>
            <a:ext cx="7116941" cy="4743469"/>
          </a:xfrm>
          <a:prstGeom prst="rect">
            <a:avLst/>
          </a:prstGeom>
        </p:spPr>
      </p:pic>
      <p:pic>
        <p:nvPicPr>
          <p:cNvPr id="1026" name="Picture 2">
            <a:extLst>
              <a:ext uri="{FF2B5EF4-FFF2-40B4-BE49-F238E27FC236}">
                <a16:creationId xmlns:a16="http://schemas.microsoft.com/office/drawing/2014/main" id="{F5AC1C3B-9D4B-B595-7837-A4503CF47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0" y="1730375"/>
            <a:ext cx="9525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821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464B9-7015-C8DB-F429-E7715B0EF95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1291020-2E92-B5FA-BB78-2AA590AAEB86}"/>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2A1E3172-F6D6-2114-CE98-B4207E1CD71E}"/>
              </a:ext>
            </a:extLst>
          </p:cNvPr>
          <p:cNvPicPr>
            <a:picLocks noChangeAspect="1"/>
          </p:cNvPicPr>
          <p:nvPr/>
        </p:nvPicPr>
        <p:blipFill rotWithShape="1">
          <a:blip r:embed="rId2"/>
          <a:srcRect l="16187" t="5498" r="17687"/>
          <a:stretch/>
        </p:blipFill>
        <p:spPr>
          <a:xfrm>
            <a:off x="2065020" y="629602"/>
            <a:ext cx="8061960" cy="5598795"/>
          </a:xfrm>
          <a:prstGeom prst="rect">
            <a:avLst/>
          </a:prstGeom>
        </p:spPr>
      </p:pic>
      <p:sp>
        <p:nvSpPr>
          <p:cNvPr id="7" name="TextBox 6">
            <a:extLst>
              <a:ext uri="{FF2B5EF4-FFF2-40B4-BE49-F238E27FC236}">
                <a16:creationId xmlns:a16="http://schemas.microsoft.com/office/drawing/2014/main" id="{3B00D46E-8696-23ED-8511-8B7C370EF5EC}"/>
              </a:ext>
            </a:extLst>
          </p:cNvPr>
          <p:cNvSpPr txBox="1"/>
          <p:nvPr/>
        </p:nvSpPr>
        <p:spPr>
          <a:xfrm>
            <a:off x="3048000" y="6308208"/>
            <a:ext cx="6096000" cy="369332"/>
          </a:xfrm>
          <a:prstGeom prst="rect">
            <a:avLst/>
          </a:prstGeom>
          <a:noFill/>
        </p:spPr>
        <p:txBody>
          <a:bodyPr wrap="square">
            <a:spAutoFit/>
          </a:bodyPr>
          <a:lstStyle/>
          <a:p>
            <a:pPr algn="ctr"/>
            <a:r>
              <a:rPr lang="en-US" dirty="0"/>
              <a:t>https://2022.internethealthreport.org/facts/</a:t>
            </a:r>
          </a:p>
        </p:txBody>
      </p:sp>
    </p:spTree>
    <p:extLst>
      <p:ext uri="{BB962C8B-B14F-4D97-AF65-F5344CB8AC3E}">
        <p14:creationId xmlns:p14="http://schemas.microsoft.com/office/powerpoint/2010/main" val="543822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88AF7-5989-83DC-60BC-06B92955F93D}"/>
              </a:ext>
            </a:extLst>
          </p:cNvPr>
          <p:cNvSpPr>
            <a:spLocks noGrp="1"/>
          </p:cNvSpPr>
          <p:nvPr>
            <p:ph type="title"/>
          </p:nvPr>
        </p:nvSpPr>
        <p:spPr/>
        <p:txBody>
          <a:bodyPr/>
          <a:lstStyle/>
          <a:p>
            <a:r>
              <a:rPr lang="en-US" dirty="0"/>
              <a:t>AI has copyright issues.</a:t>
            </a:r>
          </a:p>
        </p:txBody>
      </p:sp>
      <p:pic>
        <p:nvPicPr>
          <p:cNvPr id="3" name="Content Placeholder 4">
            <a:extLst>
              <a:ext uri="{FF2B5EF4-FFF2-40B4-BE49-F238E27FC236}">
                <a16:creationId xmlns:a16="http://schemas.microsoft.com/office/drawing/2014/main" id="{D2A7A12D-ECDF-A8F8-2B38-98F10F8365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2466" y="1535748"/>
            <a:ext cx="5027664" cy="4885372"/>
          </a:xfrm>
          <a:prstGeom prst="rect">
            <a:avLst/>
          </a:prstGeom>
        </p:spPr>
      </p:pic>
      <p:sp>
        <p:nvSpPr>
          <p:cNvPr id="6" name="Content Placeholder 5">
            <a:extLst>
              <a:ext uri="{FF2B5EF4-FFF2-40B4-BE49-F238E27FC236}">
                <a16:creationId xmlns:a16="http://schemas.microsoft.com/office/drawing/2014/main" id="{C2DF5EF8-4107-DA04-BF5C-85A889E2DA90}"/>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EE6879A7-AEAF-F3DB-B9FD-18A90C0462EC}"/>
              </a:ext>
            </a:extLst>
          </p:cNvPr>
          <p:cNvPicPr>
            <a:picLocks noChangeAspect="1"/>
          </p:cNvPicPr>
          <p:nvPr/>
        </p:nvPicPr>
        <p:blipFill>
          <a:blip r:embed="rId4"/>
          <a:stretch>
            <a:fillRect/>
          </a:stretch>
        </p:blipFill>
        <p:spPr>
          <a:xfrm>
            <a:off x="1100647" y="1517015"/>
            <a:ext cx="4915687" cy="4975860"/>
          </a:xfrm>
          <a:prstGeom prst="rect">
            <a:avLst/>
          </a:prstGeom>
        </p:spPr>
      </p:pic>
    </p:spTree>
    <p:extLst>
      <p:ext uri="{BB962C8B-B14F-4D97-AF65-F5344CB8AC3E}">
        <p14:creationId xmlns:p14="http://schemas.microsoft.com/office/powerpoint/2010/main" val="407663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4E965-A19A-A414-F980-199ED283140D}"/>
              </a:ext>
            </a:extLst>
          </p:cNvPr>
          <p:cNvSpPr>
            <a:spLocks noGrp="1"/>
          </p:cNvSpPr>
          <p:nvPr>
            <p:ph type="title"/>
          </p:nvPr>
        </p:nvSpPr>
        <p:spPr/>
        <p:txBody>
          <a:bodyPr/>
          <a:lstStyle/>
          <a:p>
            <a:r>
              <a:rPr lang="en-US" dirty="0"/>
              <a:t>There will be inequities.</a:t>
            </a:r>
          </a:p>
        </p:txBody>
      </p:sp>
      <p:pic>
        <p:nvPicPr>
          <p:cNvPr id="7" name="Content Placeholder 6">
            <a:extLst>
              <a:ext uri="{FF2B5EF4-FFF2-40B4-BE49-F238E27FC236}">
                <a16:creationId xmlns:a16="http://schemas.microsoft.com/office/drawing/2014/main" id="{7E5BCEA2-FD14-0A87-7995-0B0849288C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7611" y="1690688"/>
            <a:ext cx="3917937" cy="4351338"/>
          </a:xfrm>
        </p:spPr>
      </p:pic>
      <p:pic>
        <p:nvPicPr>
          <p:cNvPr id="9" name="Picture 8">
            <a:extLst>
              <a:ext uri="{FF2B5EF4-FFF2-40B4-BE49-F238E27FC236}">
                <a16:creationId xmlns:a16="http://schemas.microsoft.com/office/drawing/2014/main" id="{95CB11D5-94EA-CC7E-2607-798503762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9737" y="2254567"/>
            <a:ext cx="6029325" cy="3171825"/>
          </a:xfrm>
          <a:prstGeom prst="rect">
            <a:avLst/>
          </a:prstGeom>
        </p:spPr>
      </p:pic>
    </p:spTree>
    <p:extLst>
      <p:ext uri="{BB962C8B-B14F-4D97-AF65-F5344CB8AC3E}">
        <p14:creationId xmlns:p14="http://schemas.microsoft.com/office/powerpoint/2010/main" val="287686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BED5-E475-6552-B9BF-C66F6CE61557}"/>
              </a:ext>
            </a:extLst>
          </p:cNvPr>
          <p:cNvSpPr>
            <a:spLocks noGrp="1"/>
          </p:cNvSpPr>
          <p:nvPr>
            <p:ph type="title"/>
          </p:nvPr>
        </p:nvSpPr>
        <p:spPr/>
        <p:txBody>
          <a:bodyPr/>
          <a:lstStyle/>
          <a:p>
            <a:r>
              <a:rPr lang="en-US" dirty="0"/>
              <a:t>AI will get better.</a:t>
            </a:r>
          </a:p>
        </p:txBody>
      </p:sp>
      <p:sp>
        <p:nvSpPr>
          <p:cNvPr id="3" name="Content Placeholder 2">
            <a:extLst>
              <a:ext uri="{FF2B5EF4-FFF2-40B4-BE49-F238E27FC236}">
                <a16:creationId xmlns:a16="http://schemas.microsoft.com/office/drawing/2014/main" id="{49D7BBC1-1126-370A-5FE8-FA3791497572}"/>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B38FAE4-68C3-2790-8FE7-42F3B1E17659}"/>
              </a:ext>
            </a:extLst>
          </p:cNvPr>
          <p:cNvPicPr>
            <a:picLocks noChangeAspect="1"/>
          </p:cNvPicPr>
          <p:nvPr/>
        </p:nvPicPr>
        <p:blipFill>
          <a:blip r:embed="rId2"/>
          <a:stretch>
            <a:fillRect/>
          </a:stretch>
        </p:blipFill>
        <p:spPr>
          <a:xfrm>
            <a:off x="185737" y="1690688"/>
            <a:ext cx="11820525" cy="3933825"/>
          </a:xfrm>
          <a:prstGeom prst="rect">
            <a:avLst/>
          </a:prstGeom>
        </p:spPr>
      </p:pic>
      <p:pic>
        <p:nvPicPr>
          <p:cNvPr id="5" name="Picture 4">
            <a:extLst>
              <a:ext uri="{FF2B5EF4-FFF2-40B4-BE49-F238E27FC236}">
                <a16:creationId xmlns:a16="http://schemas.microsoft.com/office/drawing/2014/main" id="{B3A84F6D-6B3A-7596-566F-76045EFD6BFA}"/>
              </a:ext>
            </a:extLst>
          </p:cNvPr>
          <p:cNvPicPr>
            <a:picLocks noChangeAspect="1"/>
          </p:cNvPicPr>
          <p:nvPr/>
        </p:nvPicPr>
        <p:blipFill>
          <a:blip r:embed="rId3"/>
          <a:stretch>
            <a:fillRect/>
          </a:stretch>
        </p:blipFill>
        <p:spPr>
          <a:xfrm>
            <a:off x="1750023" y="0"/>
            <a:ext cx="8691953" cy="6858000"/>
          </a:xfrm>
          <a:prstGeom prst="rect">
            <a:avLst/>
          </a:prstGeom>
        </p:spPr>
      </p:pic>
    </p:spTree>
    <p:extLst>
      <p:ext uri="{BB962C8B-B14F-4D97-AF65-F5344CB8AC3E}">
        <p14:creationId xmlns:p14="http://schemas.microsoft.com/office/powerpoint/2010/main" val="398412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2780F-5FAA-4EE4-058E-8AF230582178}"/>
              </a:ext>
            </a:extLst>
          </p:cNvPr>
          <p:cNvSpPr>
            <a:spLocks noGrp="1"/>
          </p:cNvSpPr>
          <p:nvPr>
            <p:ph type="title"/>
          </p:nvPr>
        </p:nvSpPr>
        <p:spPr/>
        <p:txBody>
          <a:bodyPr/>
          <a:lstStyle/>
          <a:p>
            <a:r>
              <a:rPr lang="en-US" dirty="0"/>
              <a:t>ChatGPT</a:t>
            </a:r>
            <a:endParaRPr lang="en-US" i="1" dirty="0"/>
          </a:p>
        </p:txBody>
      </p:sp>
      <p:pic>
        <p:nvPicPr>
          <p:cNvPr id="2050" name="Picture 2" descr="Cheers' Star John Ratzenberger Reprises Cliff Clavin Role To Urge The U.S.  To Help The USPS | ETCanada.com">
            <a:extLst>
              <a:ext uri="{FF2B5EF4-FFF2-40B4-BE49-F238E27FC236}">
                <a16:creationId xmlns:a16="http://schemas.microsoft.com/office/drawing/2014/main" id="{4FB55287-9DC2-AF19-67D4-CCFF38A80D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108" y="2241562"/>
            <a:ext cx="2629219" cy="39700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1BBDBB-A7F4-1DA8-B1B3-ACFB7880195C}"/>
              </a:ext>
            </a:extLst>
          </p:cNvPr>
          <p:cNvSpPr txBox="1"/>
          <p:nvPr/>
        </p:nvSpPr>
        <p:spPr>
          <a:xfrm>
            <a:off x="838200" y="1225509"/>
            <a:ext cx="3235886" cy="830997"/>
          </a:xfrm>
          <a:prstGeom prst="rect">
            <a:avLst/>
          </a:prstGeom>
          <a:noFill/>
        </p:spPr>
        <p:txBody>
          <a:bodyPr wrap="none" rtlCol="0">
            <a:spAutoFit/>
          </a:bodyPr>
          <a:lstStyle/>
          <a:p>
            <a:r>
              <a:rPr lang="en-US" sz="1600" dirty="0"/>
              <a:t>Generative Pre-trained Transformer</a:t>
            </a:r>
          </a:p>
          <a:p>
            <a:r>
              <a:rPr lang="en-US" sz="1600" dirty="0"/>
              <a:t>Launched with GPT-3 on 11/30/22</a:t>
            </a:r>
          </a:p>
          <a:p>
            <a:r>
              <a:rPr lang="en-US" sz="1600" dirty="0"/>
              <a:t>Upgraded with GPT-4 on 3/14/23</a:t>
            </a:r>
          </a:p>
        </p:txBody>
      </p:sp>
      <p:sp>
        <p:nvSpPr>
          <p:cNvPr id="5" name="TextBox 4">
            <a:extLst>
              <a:ext uri="{FF2B5EF4-FFF2-40B4-BE49-F238E27FC236}">
                <a16:creationId xmlns:a16="http://schemas.microsoft.com/office/drawing/2014/main" id="{E47B9C88-6207-021F-E455-AE8BFE9B4CD3}"/>
              </a:ext>
            </a:extLst>
          </p:cNvPr>
          <p:cNvSpPr txBox="1"/>
          <p:nvPr/>
        </p:nvSpPr>
        <p:spPr>
          <a:xfrm>
            <a:off x="1632263" y="6211972"/>
            <a:ext cx="2010743" cy="369332"/>
          </a:xfrm>
          <a:prstGeom prst="rect">
            <a:avLst/>
          </a:prstGeom>
          <a:noFill/>
        </p:spPr>
        <p:txBody>
          <a:bodyPr wrap="none" rtlCol="0">
            <a:spAutoFit/>
          </a:bodyPr>
          <a:lstStyle/>
          <a:p>
            <a:pPr algn="ctr"/>
            <a:r>
              <a:rPr lang="en-US" dirty="0"/>
              <a:t>Cliff </a:t>
            </a:r>
            <a:r>
              <a:rPr lang="en-US" dirty="0" err="1"/>
              <a:t>Clavin</a:t>
            </a:r>
            <a:r>
              <a:rPr lang="en-US" dirty="0"/>
              <a:t>, </a:t>
            </a:r>
            <a:r>
              <a:rPr lang="en-US" i="1" dirty="0"/>
              <a:t>Cheers</a:t>
            </a:r>
            <a:endParaRPr lang="en-US" dirty="0"/>
          </a:p>
        </p:txBody>
      </p:sp>
      <p:pic>
        <p:nvPicPr>
          <p:cNvPr id="8" name="Picture 7">
            <a:extLst>
              <a:ext uri="{FF2B5EF4-FFF2-40B4-BE49-F238E27FC236}">
                <a16:creationId xmlns:a16="http://schemas.microsoft.com/office/drawing/2014/main" id="{01C82581-B6A9-3405-3146-1AF0BC66EE5A}"/>
              </a:ext>
            </a:extLst>
          </p:cNvPr>
          <p:cNvPicPr>
            <a:picLocks noChangeAspect="1"/>
          </p:cNvPicPr>
          <p:nvPr/>
        </p:nvPicPr>
        <p:blipFill rotWithShape="1">
          <a:blip r:embed="rId4"/>
          <a:srcRect l="1695" t="1944" b="2224"/>
          <a:stretch/>
        </p:blipFill>
        <p:spPr>
          <a:xfrm>
            <a:off x="4317917" y="1027906"/>
            <a:ext cx="7599997" cy="3835395"/>
          </a:xfrm>
          <a:prstGeom prst="rect">
            <a:avLst/>
          </a:prstGeom>
        </p:spPr>
      </p:pic>
      <p:sp>
        <p:nvSpPr>
          <p:cNvPr id="3" name="TextBox 2">
            <a:extLst>
              <a:ext uri="{FF2B5EF4-FFF2-40B4-BE49-F238E27FC236}">
                <a16:creationId xmlns:a16="http://schemas.microsoft.com/office/drawing/2014/main" id="{6031641B-6726-7253-3FB6-2F5E084C7B75}"/>
              </a:ext>
            </a:extLst>
          </p:cNvPr>
          <p:cNvSpPr txBox="1"/>
          <p:nvPr/>
        </p:nvSpPr>
        <p:spPr>
          <a:xfrm>
            <a:off x="4317917" y="5444359"/>
            <a:ext cx="7256730" cy="584775"/>
          </a:xfrm>
          <a:prstGeom prst="rect">
            <a:avLst/>
          </a:prstGeom>
          <a:noFill/>
        </p:spPr>
        <p:txBody>
          <a:bodyPr wrap="none" rtlCol="0">
            <a:spAutoFit/>
          </a:bodyPr>
          <a:lstStyle/>
          <a:p>
            <a:r>
              <a:rPr lang="en-US" sz="3200" dirty="0"/>
              <a:t>Tools like ChatGPT speak but don’t think.</a:t>
            </a:r>
          </a:p>
        </p:txBody>
      </p:sp>
    </p:spTree>
    <p:extLst>
      <p:ext uri="{BB962C8B-B14F-4D97-AF65-F5344CB8AC3E}">
        <p14:creationId xmlns:p14="http://schemas.microsoft.com/office/powerpoint/2010/main" val="13826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918E-EACE-5D33-D6C1-6726E9D7976C}"/>
              </a:ext>
            </a:extLst>
          </p:cNvPr>
          <p:cNvSpPr>
            <a:spLocks noGrp="1"/>
          </p:cNvSpPr>
          <p:nvPr>
            <p:ph type="title"/>
          </p:nvPr>
        </p:nvSpPr>
        <p:spPr/>
        <p:txBody>
          <a:bodyPr/>
          <a:lstStyle/>
          <a:p>
            <a:r>
              <a:rPr lang="en-US" dirty="0"/>
              <a:t>AI will be unavoidable.</a:t>
            </a:r>
          </a:p>
        </p:txBody>
      </p:sp>
      <p:pic>
        <p:nvPicPr>
          <p:cNvPr id="4" name="Content Placeholder 4">
            <a:extLst>
              <a:ext uri="{FF2B5EF4-FFF2-40B4-BE49-F238E27FC236}">
                <a16:creationId xmlns:a16="http://schemas.microsoft.com/office/drawing/2014/main" id="{D2DA16D1-0AE4-5847-3371-6218158DD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4235" y="1825625"/>
            <a:ext cx="8503530" cy="4351338"/>
          </a:xfrm>
          <a:prstGeom prst="rect">
            <a:avLst/>
          </a:prstGeom>
        </p:spPr>
      </p:pic>
      <p:sp>
        <p:nvSpPr>
          <p:cNvPr id="6" name="Content Placeholder 5">
            <a:extLst>
              <a:ext uri="{FF2B5EF4-FFF2-40B4-BE49-F238E27FC236}">
                <a16:creationId xmlns:a16="http://schemas.microsoft.com/office/drawing/2014/main" id="{4F76D7C7-4AB9-C53D-B25C-59314255CB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51829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5CCE-671A-2B59-FE72-7406B4E040F9}"/>
              </a:ext>
            </a:extLst>
          </p:cNvPr>
          <p:cNvSpPr>
            <a:spLocks noGrp="1"/>
          </p:cNvSpPr>
          <p:nvPr>
            <p:ph type="title"/>
          </p:nvPr>
        </p:nvSpPr>
        <p:spPr/>
        <p:txBody>
          <a:bodyPr/>
          <a:lstStyle/>
          <a:p>
            <a:r>
              <a:rPr lang="en-US" dirty="0"/>
              <a:t>Ready-Set-Go</a:t>
            </a:r>
          </a:p>
        </p:txBody>
      </p:sp>
      <p:sp>
        <p:nvSpPr>
          <p:cNvPr id="3" name="Content Placeholder 2">
            <a:extLst>
              <a:ext uri="{FF2B5EF4-FFF2-40B4-BE49-F238E27FC236}">
                <a16:creationId xmlns:a16="http://schemas.microsoft.com/office/drawing/2014/main" id="{4E34BCD6-D965-4DFD-52B4-4FB0B6F040F8}"/>
              </a:ext>
            </a:extLst>
          </p:cNvPr>
          <p:cNvSpPr>
            <a:spLocks noGrp="1"/>
          </p:cNvSpPr>
          <p:nvPr>
            <p:ph idx="1"/>
          </p:nvPr>
        </p:nvSpPr>
        <p:spPr/>
        <p:txBody>
          <a:bodyPr>
            <a:normAutofit/>
          </a:bodyPr>
          <a:lstStyle/>
          <a:p>
            <a:pPr marL="0" indent="0">
              <a:buNone/>
            </a:pPr>
            <a:r>
              <a:rPr lang="en-US" sz="4000" dirty="0"/>
              <a:t>What 1 to 3 words describe your current feelings about generative AI and its impact on teaching and learning?</a:t>
            </a:r>
          </a:p>
        </p:txBody>
      </p:sp>
    </p:spTree>
    <p:extLst>
      <p:ext uri="{BB962C8B-B14F-4D97-AF65-F5344CB8AC3E}">
        <p14:creationId xmlns:p14="http://schemas.microsoft.com/office/powerpoint/2010/main" val="2254997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63358-D160-320D-FF49-A42B3FF0A159}"/>
              </a:ext>
            </a:extLst>
          </p:cNvPr>
          <p:cNvSpPr>
            <a:spLocks noGrp="1"/>
          </p:cNvSpPr>
          <p:nvPr>
            <p:ph type="title"/>
          </p:nvPr>
        </p:nvSpPr>
        <p:spPr/>
        <p:txBody>
          <a:bodyPr/>
          <a:lstStyle/>
          <a:p>
            <a:r>
              <a:rPr lang="en-US" dirty="0"/>
              <a:t>We might need to change our learning objectives because of generative AI tools.</a:t>
            </a:r>
          </a:p>
        </p:txBody>
      </p:sp>
      <p:pic>
        <p:nvPicPr>
          <p:cNvPr id="5" name="Content Placeholder 4">
            <a:extLst>
              <a:ext uri="{FF2B5EF4-FFF2-40B4-BE49-F238E27FC236}">
                <a16:creationId xmlns:a16="http://schemas.microsoft.com/office/drawing/2014/main" id="{641B3FEF-6CD9-1710-B5A4-39A1100CDA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4915" y="1947545"/>
            <a:ext cx="8042170" cy="8277518"/>
          </a:xfrm>
        </p:spPr>
      </p:pic>
    </p:spTree>
    <p:extLst>
      <p:ext uri="{BB962C8B-B14F-4D97-AF65-F5344CB8AC3E}">
        <p14:creationId xmlns:p14="http://schemas.microsoft.com/office/powerpoint/2010/main" val="22161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89B25-F2A3-B8C5-A700-874EA7CC45D2}"/>
              </a:ext>
            </a:extLst>
          </p:cNvPr>
          <p:cNvSpPr>
            <a:spLocks noGrp="1"/>
          </p:cNvSpPr>
          <p:nvPr>
            <p:ph type="title"/>
          </p:nvPr>
        </p:nvSpPr>
        <p:spPr/>
        <p:txBody>
          <a:bodyPr/>
          <a:lstStyle/>
          <a:p>
            <a:r>
              <a:rPr lang="en-US" dirty="0"/>
              <a:t>In Writing</a:t>
            </a:r>
          </a:p>
        </p:txBody>
      </p:sp>
      <p:sp>
        <p:nvSpPr>
          <p:cNvPr id="3" name="Content Placeholder 2">
            <a:extLst>
              <a:ext uri="{FF2B5EF4-FFF2-40B4-BE49-F238E27FC236}">
                <a16:creationId xmlns:a16="http://schemas.microsoft.com/office/drawing/2014/main" id="{3D44A10D-B778-9B3F-034B-4391ECD9B0EB}"/>
              </a:ext>
            </a:extLst>
          </p:cNvPr>
          <p:cNvSpPr>
            <a:spLocks noGrp="1"/>
          </p:cNvSpPr>
          <p:nvPr>
            <p:ph idx="1"/>
          </p:nvPr>
        </p:nvSpPr>
        <p:spPr>
          <a:xfrm>
            <a:off x="838200" y="1825625"/>
            <a:ext cx="6385560" cy="4351338"/>
          </a:xfrm>
        </p:spPr>
        <p:txBody>
          <a:bodyPr>
            <a:normAutofit fontScale="70000" lnSpcReduction="20000"/>
          </a:bodyPr>
          <a:lstStyle/>
          <a:p>
            <a:pPr marL="0" indent="0">
              <a:lnSpc>
                <a:spcPct val="120000"/>
              </a:lnSpc>
              <a:buNone/>
            </a:pPr>
            <a:r>
              <a:rPr lang="en-US" sz="3600" dirty="0"/>
              <a:t>“But part of the problem is that we… have been conditioned to reward surface-level competence (like fluent prose) with a grade like a C+, B-, or B.</a:t>
            </a:r>
          </a:p>
          <a:p>
            <a:pPr marL="0" indent="0">
              <a:lnSpc>
                <a:spcPct val="120000"/>
              </a:lnSpc>
              <a:buNone/>
            </a:pPr>
            <a:r>
              <a:rPr lang="en-US" sz="3600" dirty="0"/>
              <a:t>We may have to get used to not rewarding pro forma work that goes through the motions with passing grades, or it may mean finding other elements of the experience to focus on in terms of grading.”</a:t>
            </a:r>
          </a:p>
          <a:p>
            <a:pPr marL="0" indent="0">
              <a:lnSpc>
                <a:spcPct val="120000"/>
              </a:lnSpc>
              <a:buNone/>
            </a:pPr>
            <a:r>
              <a:rPr lang="en-US" dirty="0"/>
              <a:t>John Warner, </a:t>
            </a:r>
            <a:r>
              <a:rPr lang="en-US" i="1" dirty="0"/>
              <a:t>Why They Can’t Write</a:t>
            </a:r>
          </a:p>
        </p:txBody>
      </p:sp>
      <p:pic>
        <p:nvPicPr>
          <p:cNvPr id="5122" name="Picture 2" descr="Why They Can't Write by John Warner – Finite Eyes">
            <a:extLst>
              <a:ext uri="{FF2B5EF4-FFF2-40B4-BE49-F238E27FC236}">
                <a16:creationId xmlns:a16="http://schemas.microsoft.com/office/drawing/2014/main" id="{837B91D3-C2F7-11AF-98DA-D41CC7EE9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1887" y="0"/>
            <a:ext cx="4710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87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F529-2D89-8170-4361-D2DA0AD44E05}"/>
              </a:ext>
            </a:extLst>
          </p:cNvPr>
          <p:cNvSpPr>
            <a:spLocks noGrp="1"/>
          </p:cNvSpPr>
          <p:nvPr>
            <p:ph type="title"/>
          </p:nvPr>
        </p:nvSpPr>
        <p:spPr>
          <a:xfrm>
            <a:off x="838200" y="365125"/>
            <a:ext cx="6400800" cy="1325563"/>
          </a:xfrm>
        </p:spPr>
        <p:txBody>
          <a:bodyPr/>
          <a:lstStyle/>
          <a:p>
            <a:r>
              <a:rPr lang="en-US" dirty="0"/>
              <a:t>In Coding</a:t>
            </a:r>
          </a:p>
        </p:txBody>
      </p:sp>
      <p:sp>
        <p:nvSpPr>
          <p:cNvPr id="8" name="Content Placeholder 2">
            <a:extLst>
              <a:ext uri="{FF2B5EF4-FFF2-40B4-BE49-F238E27FC236}">
                <a16:creationId xmlns:a16="http://schemas.microsoft.com/office/drawing/2014/main" id="{BCD0DE37-7225-93CB-FA0B-794660C50C30}"/>
              </a:ext>
            </a:extLst>
          </p:cNvPr>
          <p:cNvSpPr txBox="1">
            <a:spLocks/>
          </p:cNvSpPr>
          <p:nvPr/>
        </p:nvSpPr>
        <p:spPr>
          <a:xfrm>
            <a:off x="838200" y="1825625"/>
            <a:ext cx="58521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t>“We believe this minimally suggests a shift in emphasis towards code reading and evaluating rather than code generation.”</a:t>
            </a:r>
          </a:p>
          <a:p>
            <a:pPr marL="0" indent="0">
              <a:buFont typeface="Arial" panose="020B0604020202020204" pitchFamily="34" charset="0"/>
              <a:buNone/>
            </a:pPr>
            <a:endParaRPr lang="en-US" sz="3200" dirty="0"/>
          </a:p>
          <a:p>
            <a:pPr marL="0" indent="0">
              <a:buFont typeface="Arial" panose="020B0604020202020204" pitchFamily="34" charset="0"/>
              <a:buNone/>
            </a:pPr>
            <a:r>
              <a:rPr lang="en-US" sz="3200" dirty="0"/>
              <a:t>Brett Becker et al. (2022)</a:t>
            </a:r>
          </a:p>
        </p:txBody>
      </p:sp>
      <p:pic>
        <p:nvPicPr>
          <p:cNvPr id="3" name="Picture 2">
            <a:extLst>
              <a:ext uri="{FF2B5EF4-FFF2-40B4-BE49-F238E27FC236}">
                <a16:creationId xmlns:a16="http://schemas.microsoft.com/office/drawing/2014/main" id="{FFA16C8A-1512-295B-F27B-80A31800FF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58"/>
          <a:stretch/>
        </p:blipFill>
        <p:spPr bwMode="auto">
          <a:xfrm>
            <a:off x="6096000" y="846455"/>
            <a:ext cx="6096000" cy="5646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862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43A4-227C-6138-C856-9E4C46A95818}"/>
              </a:ext>
            </a:extLst>
          </p:cNvPr>
          <p:cNvSpPr>
            <a:spLocks noGrp="1"/>
          </p:cNvSpPr>
          <p:nvPr>
            <p:ph type="title"/>
          </p:nvPr>
        </p:nvSpPr>
        <p:spPr/>
        <p:txBody>
          <a:bodyPr/>
          <a:lstStyle/>
          <a:p>
            <a:r>
              <a:rPr lang="en-US" dirty="0"/>
              <a:t>We might keep some learning objectives, even though AI can shortcut the work.</a:t>
            </a:r>
          </a:p>
        </p:txBody>
      </p:sp>
      <p:sp>
        <p:nvSpPr>
          <p:cNvPr id="3" name="Content Placeholder 2">
            <a:extLst>
              <a:ext uri="{FF2B5EF4-FFF2-40B4-BE49-F238E27FC236}">
                <a16:creationId xmlns:a16="http://schemas.microsoft.com/office/drawing/2014/main" id="{17F7764D-2C16-AA31-FC2C-B5F3E671374A}"/>
              </a:ext>
            </a:extLst>
          </p:cNvPr>
          <p:cNvSpPr>
            <a:spLocks noGrp="1"/>
          </p:cNvSpPr>
          <p:nvPr>
            <p:ph idx="1"/>
          </p:nvPr>
        </p:nvSpPr>
        <p:spPr>
          <a:xfrm>
            <a:off x="838200" y="1825625"/>
            <a:ext cx="4511040" cy="4351338"/>
          </a:xfrm>
        </p:spPr>
        <p:txBody>
          <a:bodyPr>
            <a:normAutofit fontScale="92500" lnSpcReduction="10000"/>
          </a:bodyPr>
          <a:lstStyle/>
          <a:p>
            <a:pPr marL="0" indent="0">
              <a:buNone/>
            </a:pPr>
            <a:r>
              <a:rPr lang="en-US" dirty="0"/>
              <a:t>“The goal is for students to gain skills... to advance their careers as professional field biologists. When the bird identification you are doing is DATA, it is important for you to be able to reach an ID for yourself... and to have a sense of how certain (which is to say, uncertain) you are about the ID.”</a:t>
            </a:r>
          </a:p>
          <a:p>
            <a:pPr marL="0" indent="0">
              <a:buNone/>
            </a:pPr>
            <a:r>
              <a:rPr lang="en-US" dirty="0"/>
              <a:t>Margaret Rubega, U. Connecticut</a:t>
            </a:r>
          </a:p>
        </p:txBody>
      </p:sp>
      <p:pic>
        <p:nvPicPr>
          <p:cNvPr id="4098" name="Picture 2" descr="Two screenshots of the app Merlin showing visualizations of recordings of bird songs">
            <a:extLst>
              <a:ext uri="{FF2B5EF4-FFF2-40B4-BE49-F238E27FC236}">
                <a16:creationId xmlns:a16="http://schemas.microsoft.com/office/drawing/2014/main" id="{33E5C2E2-A0D3-ACE0-EF75-2F66CB7BC0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994" y="2180272"/>
            <a:ext cx="6318725" cy="3642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86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3017-1AC2-EC82-4403-168CE23C02AC}"/>
              </a:ext>
            </a:extLst>
          </p:cNvPr>
          <p:cNvSpPr>
            <a:spLocks noGrp="1"/>
          </p:cNvSpPr>
          <p:nvPr>
            <p:ph type="title"/>
          </p:nvPr>
        </p:nvSpPr>
        <p:spPr/>
        <p:txBody>
          <a:bodyPr>
            <a:normAutofit/>
          </a:bodyPr>
          <a:lstStyle/>
          <a:p>
            <a:r>
              <a:rPr lang="en-US" sz="4800" dirty="0"/>
              <a:t>AI as Training Wheels?</a:t>
            </a:r>
          </a:p>
        </p:txBody>
      </p:sp>
      <p:pic>
        <p:nvPicPr>
          <p:cNvPr id="5" name="Content Placeholder 4">
            <a:extLst>
              <a:ext uri="{FF2B5EF4-FFF2-40B4-BE49-F238E27FC236}">
                <a16:creationId xmlns:a16="http://schemas.microsoft.com/office/drawing/2014/main" id="{92A034A1-EBE9-985E-23B6-4870EA6A35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02765"/>
            <a:ext cx="4351338" cy="4351338"/>
          </a:xfrm>
        </p:spPr>
      </p:pic>
    </p:spTree>
    <p:extLst>
      <p:ext uri="{BB962C8B-B14F-4D97-AF65-F5344CB8AC3E}">
        <p14:creationId xmlns:p14="http://schemas.microsoft.com/office/powerpoint/2010/main" val="2439246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3017-1AC2-EC82-4403-168CE23C02AC}"/>
              </a:ext>
            </a:extLst>
          </p:cNvPr>
          <p:cNvSpPr>
            <a:spLocks noGrp="1"/>
          </p:cNvSpPr>
          <p:nvPr>
            <p:ph type="title"/>
          </p:nvPr>
        </p:nvSpPr>
        <p:spPr/>
        <p:txBody>
          <a:bodyPr>
            <a:normAutofit/>
          </a:bodyPr>
          <a:lstStyle/>
          <a:p>
            <a:r>
              <a:rPr lang="en-US" sz="4800" dirty="0"/>
              <a:t>AI as Balance Bike?</a:t>
            </a:r>
          </a:p>
        </p:txBody>
      </p:sp>
      <p:pic>
        <p:nvPicPr>
          <p:cNvPr id="5" name="Content Placeholder 4">
            <a:extLst>
              <a:ext uri="{FF2B5EF4-FFF2-40B4-BE49-F238E27FC236}">
                <a16:creationId xmlns:a16="http://schemas.microsoft.com/office/drawing/2014/main" id="{92A034A1-EBE9-985E-23B6-4870EA6A35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02765"/>
            <a:ext cx="4351338" cy="4351338"/>
          </a:xfrm>
        </p:spPr>
      </p:pic>
      <p:pic>
        <p:nvPicPr>
          <p:cNvPr id="8" name="Picture 7">
            <a:extLst>
              <a:ext uri="{FF2B5EF4-FFF2-40B4-BE49-F238E27FC236}">
                <a16:creationId xmlns:a16="http://schemas.microsoft.com/office/drawing/2014/main" id="{A2528FC5-B953-0658-D706-D0BE48DDFB0F}"/>
              </a:ext>
            </a:extLst>
          </p:cNvPr>
          <p:cNvPicPr>
            <a:picLocks noChangeAspect="1"/>
          </p:cNvPicPr>
          <p:nvPr/>
        </p:nvPicPr>
        <p:blipFill rotWithShape="1">
          <a:blip r:embed="rId4">
            <a:extLst>
              <a:ext uri="{28A0092B-C50C-407E-A947-70E740481C1C}">
                <a14:useLocalDpi xmlns:a14="http://schemas.microsoft.com/office/drawing/2010/main" val="0"/>
              </a:ext>
            </a:extLst>
          </a:blip>
          <a:srcRect t="1778" b="9334"/>
          <a:stretch/>
        </p:blipFill>
        <p:spPr>
          <a:xfrm>
            <a:off x="6629400" y="271145"/>
            <a:ext cx="5181600" cy="3454400"/>
          </a:xfrm>
          <a:prstGeom prst="rect">
            <a:avLst/>
          </a:prstGeom>
        </p:spPr>
      </p:pic>
      <p:sp>
        <p:nvSpPr>
          <p:cNvPr id="3" name="TextBox 2">
            <a:extLst>
              <a:ext uri="{FF2B5EF4-FFF2-40B4-BE49-F238E27FC236}">
                <a16:creationId xmlns:a16="http://schemas.microsoft.com/office/drawing/2014/main" id="{2706F651-0661-7E54-04C6-067D20CF84CE}"/>
              </a:ext>
            </a:extLst>
          </p:cNvPr>
          <p:cNvSpPr txBox="1"/>
          <p:nvPr/>
        </p:nvSpPr>
        <p:spPr>
          <a:xfrm>
            <a:off x="8516636" y="3837622"/>
            <a:ext cx="3294364" cy="646331"/>
          </a:xfrm>
          <a:prstGeom prst="rect">
            <a:avLst/>
          </a:prstGeom>
          <a:noFill/>
        </p:spPr>
        <p:txBody>
          <a:bodyPr wrap="none" rtlCol="0">
            <a:spAutoFit/>
          </a:bodyPr>
          <a:lstStyle/>
          <a:p>
            <a:pPr algn="r"/>
            <a:r>
              <a:rPr lang="en-US" dirty="0"/>
              <a:t>Metaphor: Mark Sample</a:t>
            </a:r>
          </a:p>
          <a:p>
            <a:pPr algn="r"/>
            <a:r>
              <a:rPr lang="en-US" dirty="0"/>
              <a:t>Photo: Justin Shanks (Flickr, CC)</a:t>
            </a:r>
          </a:p>
        </p:txBody>
      </p:sp>
    </p:spTree>
    <p:extLst>
      <p:ext uri="{BB962C8B-B14F-4D97-AF65-F5344CB8AC3E}">
        <p14:creationId xmlns:p14="http://schemas.microsoft.com/office/powerpoint/2010/main" val="433077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3017-1AC2-EC82-4403-168CE23C02AC}"/>
              </a:ext>
            </a:extLst>
          </p:cNvPr>
          <p:cNvSpPr>
            <a:spLocks noGrp="1"/>
          </p:cNvSpPr>
          <p:nvPr>
            <p:ph type="title"/>
          </p:nvPr>
        </p:nvSpPr>
        <p:spPr/>
        <p:txBody>
          <a:bodyPr>
            <a:normAutofit/>
          </a:bodyPr>
          <a:lstStyle/>
          <a:p>
            <a:r>
              <a:rPr lang="en-US" sz="4800" dirty="0"/>
              <a:t>AI as Electric Bike?</a:t>
            </a:r>
          </a:p>
        </p:txBody>
      </p:sp>
      <p:pic>
        <p:nvPicPr>
          <p:cNvPr id="5" name="Content Placeholder 4">
            <a:extLst>
              <a:ext uri="{FF2B5EF4-FFF2-40B4-BE49-F238E27FC236}">
                <a16:creationId xmlns:a16="http://schemas.microsoft.com/office/drawing/2014/main" id="{92A034A1-EBE9-985E-23B6-4870EA6A35B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802765"/>
            <a:ext cx="4351338" cy="4351338"/>
          </a:xfrm>
        </p:spPr>
      </p:pic>
      <p:pic>
        <p:nvPicPr>
          <p:cNvPr id="8" name="Picture 7">
            <a:extLst>
              <a:ext uri="{FF2B5EF4-FFF2-40B4-BE49-F238E27FC236}">
                <a16:creationId xmlns:a16="http://schemas.microsoft.com/office/drawing/2014/main" id="{A2528FC5-B953-0658-D706-D0BE48DDFB0F}"/>
              </a:ext>
            </a:extLst>
          </p:cNvPr>
          <p:cNvPicPr>
            <a:picLocks noChangeAspect="1"/>
          </p:cNvPicPr>
          <p:nvPr/>
        </p:nvPicPr>
        <p:blipFill rotWithShape="1">
          <a:blip r:embed="rId4">
            <a:extLst>
              <a:ext uri="{28A0092B-C50C-407E-A947-70E740481C1C}">
                <a14:useLocalDpi xmlns:a14="http://schemas.microsoft.com/office/drawing/2010/main" val="0"/>
              </a:ext>
            </a:extLst>
          </a:blip>
          <a:srcRect t="1778" b="9334"/>
          <a:stretch/>
        </p:blipFill>
        <p:spPr>
          <a:xfrm>
            <a:off x="6629400" y="271145"/>
            <a:ext cx="5181600" cy="3454400"/>
          </a:xfrm>
          <a:prstGeom prst="rect">
            <a:avLst/>
          </a:prstGeom>
        </p:spPr>
      </p:pic>
      <p:pic>
        <p:nvPicPr>
          <p:cNvPr id="6" name="Picture 5">
            <a:extLst>
              <a:ext uri="{FF2B5EF4-FFF2-40B4-BE49-F238E27FC236}">
                <a16:creationId xmlns:a16="http://schemas.microsoft.com/office/drawing/2014/main" id="{270F2F14-0F06-C731-EA95-58D32EAA6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940" y="3179445"/>
            <a:ext cx="4693920" cy="3520440"/>
          </a:xfrm>
          <a:prstGeom prst="rect">
            <a:avLst/>
          </a:prstGeom>
        </p:spPr>
      </p:pic>
    </p:spTree>
    <p:extLst>
      <p:ext uri="{BB962C8B-B14F-4D97-AF65-F5344CB8AC3E}">
        <p14:creationId xmlns:p14="http://schemas.microsoft.com/office/powerpoint/2010/main" val="612165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5CD2-1F49-A2F3-DF04-25AE5D5EB100}"/>
              </a:ext>
            </a:extLst>
          </p:cNvPr>
          <p:cNvSpPr>
            <a:spLocks noGrp="1"/>
          </p:cNvSpPr>
          <p:nvPr>
            <p:ph type="title"/>
          </p:nvPr>
        </p:nvSpPr>
        <p:spPr/>
        <p:txBody>
          <a:bodyPr/>
          <a:lstStyle/>
          <a:p>
            <a:r>
              <a:rPr lang="en-US" dirty="0"/>
              <a:t>Table Discussion</a:t>
            </a:r>
          </a:p>
        </p:txBody>
      </p:sp>
      <p:sp>
        <p:nvSpPr>
          <p:cNvPr id="3" name="Content Placeholder 2">
            <a:extLst>
              <a:ext uri="{FF2B5EF4-FFF2-40B4-BE49-F238E27FC236}">
                <a16:creationId xmlns:a16="http://schemas.microsoft.com/office/drawing/2014/main" id="{86CBAA80-0165-ABA2-2274-2E1A82731E3A}"/>
              </a:ext>
            </a:extLst>
          </p:cNvPr>
          <p:cNvSpPr>
            <a:spLocks noGrp="1"/>
          </p:cNvSpPr>
          <p:nvPr>
            <p:ph idx="1"/>
          </p:nvPr>
        </p:nvSpPr>
        <p:spPr/>
        <p:txBody>
          <a:bodyPr/>
          <a:lstStyle/>
          <a:p>
            <a:pPr marL="0" indent="0">
              <a:buNone/>
            </a:pPr>
            <a:r>
              <a:rPr lang="en-US" dirty="0"/>
              <a:t>Think of three learning objectives in a course you teach…</a:t>
            </a:r>
          </a:p>
          <a:p>
            <a:r>
              <a:rPr lang="en-US" dirty="0"/>
              <a:t>One that you’ll KEEP, no matter what AI tools can do.</a:t>
            </a:r>
          </a:p>
          <a:p>
            <a:r>
              <a:rPr lang="en-US" dirty="0"/>
              <a:t>One that you’re happy to DITCH, thanks to AI tools getting it done.</a:t>
            </a:r>
          </a:p>
          <a:p>
            <a:r>
              <a:rPr lang="en-US" dirty="0"/>
              <a:t>One that you’ll EXPLORE using AI tools to achieve.</a:t>
            </a:r>
          </a:p>
          <a:p>
            <a:endParaRPr lang="en-US" dirty="0"/>
          </a:p>
          <a:p>
            <a:pPr marL="0" indent="0">
              <a:buNone/>
            </a:pPr>
            <a:r>
              <a:rPr lang="en-US" dirty="0"/>
              <a:t>Discuss at your tables and use the Google Sheet to report some of your thoughts.</a:t>
            </a:r>
          </a:p>
          <a:p>
            <a:endParaRPr lang="en-US" dirty="0"/>
          </a:p>
        </p:txBody>
      </p:sp>
    </p:spTree>
    <p:extLst>
      <p:ext uri="{BB962C8B-B14F-4D97-AF65-F5344CB8AC3E}">
        <p14:creationId xmlns:p14="http://schemas.microsoft.com/office/powerpoint/2010/main" val="144277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EA9F-3C39-4B92-AC6C-CCB3894C4015}"/>
              </a:ext>
            </a:extLst>
          </p:cNvPr>
          <p:cNvSpPr>
            <a:spLocks noGrp="1"/>
          </p:cNvSpPr>
          <p:nvPr>
            <p:ph type="title"/>
          </p:nvPr>
        </p:nvSpPr>
        <p:spPr/>
        <p:txBody>
          <a:bodyPr/>
          <a:lstStyle/>
          <a:p>
            <a:r>
              <a:rPr lang="en-US" dirty="0">
                <a:solidFill>
                  <a:schemeClr val="bg1"/>
                </a:solidFill>
              </a:rPr>
              <a:t>Large language models</a:t>
            </a:r>
          </a:p>
        </p:txBody>
      </p:sp>
      <p:sp>
        <p:nvSpPr>
          <p:cNvPr id="3" name="Content Placeholder 2">
            <a:extLst>
              <a:ext uri="{FF2B5EF4-FFF2-40B4-BE49-F238E27FC236}">
                <a16:creationId xmlns:a16="http://schemas.microsoft.com/office/drawing/2014/main" id="{99F23415-B981-0185-441A-B38254210B98}"/>
              </a:ext>
            </a:extLst>
          </p:cNvPr>
          <p:cNvSpPr>
            <a:spLocks noGrp="1"/>
          </p:cNvSpPr>
          <p:nvPr>
            <p:ph idx="1"/>
          </p:nvPr>
        </p:nvSpPr>
        <p:spPr>
          <a:xfrm>
            <a:off x="6553200" y="1825625"/>
            <a:ext cx="4800600" cy="4351338"/>
          </a:xfrm>
        </p:spPr>
        <p:txBody>
          <a:bodyPr>
            <a:normAutofit fontScale="92500" lnSpcReduction="10000"/>
          </a:bodyPr>
          <a:lstStyle/>
          <a:p>
            <a:pPr marL="0" indent="0">
              <a:buNone/>
            </a:pPr>
            <a:r>
              <a:rPr lang="en-US" dirty="0">
                <a:solidFill>
                  <a:schemeClr val="bg1"/>
                </a:solidFill>
              </a:rPr>
              <a:t>To simplify greatly, these models take a random walk through natural languages.</a:t>
            </a:r>
          </a:p>
          <a:p>
            <a:pPr marL="0" indent="0">
              <a:buNone/>
            </a:pPr>
            <a:endParaRPr lang="en-US" dirty="0">
              <a:solidFill>
                <a:schemeClr val="bg1"/>
              </a:solidFill>
            </a:endParaRPr>
          </a:p>
          <a:p>
            <a:pPr marL="0" indent="0">
              <a:buNone/>
            </a:pPr>
            <a:r>
              <a:rPr lang="en-US" dirty="0">
                <a:solidFill>
                  <a:schemeClr val="bg1"/>
                </a:solidFill>
              </a:rPr>
              <a:t>They use very large collections of text to deduce which words are likely to follow other words.</a:t>
            </a:r>
          </a:p>
          <a:p>
            <a:pPr marL="0" indent="0">
              <a:buNone/>
            </a:pPr>
            <a:endParaRPr lang="en-US" dirty="0">
              <a:solidFill>
                <a:schemeClr val="bg1"/>
              </a:solidFill>
            </a:endParaRPr>
          </a:p>
          <a:p>
            <a:pPr marL="0" indent="0">
              <a:buNone/>
            </a:pPr>
            <a:r>
              <a:rPr lang="en-US" dirty="0">
                <a:solidFill>
                  <a:schemeClr val="bg1"/>
                </a:solidFill>
              </a:rPr>
              <a:t>Imagine the random walk seen here, but with words instead of numbers. Lots of words.</a:t>
            </a:r>
          </a:p>
        </p:txBody>
      </p:sp>
      <p:pic>
        <p:nvPicPr>
          <p:cNvPr id="1026" name="Picture 2">
            <a:extLst>
              <a:ext uri="{FF2B5EF4-FFF2-40B4-BE49-F238E27FC236}">
                <a16:creationId xmlns:a16="http://schemas.microsoft.com/office/drawing/2014/main" id="{497D998E-B8CE-805E-2FB5-1379CA20C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96294"/>
            <a:ext cx="5715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E8C6CF8-BF1F-60E6-CA84-5308A8FED1C0}"/>
              </a:ext>
            </a:extLst>
          </p:cNvPr>
          <p:cNvSpPr txBox="1"/>
          <p:nvPr/>
        </p:nvSpPr>
        <p:spPr>
          <a:xfrm>
            <a:off x="6553200" y="6185098"/>
            <a:ext cx="2205989" cy="307777"/>
          </a:xfrm>
          <a:prstGeom prst="rect">
            <a:avLst/>
          </a:prstGeom>
          <a:noFill/>
        </p:spPr>
        <p:txBody>
          <a:bodyPr wrap="none" rtlCol="0">
            <a:spAutoFit/>
          </a:bodyPr>
          <a:lstStyle/>
          <a:p>
            <a:r>
              <a:rPr lang="en-US" sz="1400" dirty="0">
                <a:solidFill>
                  <a:schemeClr val="bg1"/>
                </a:solidFill>
              </a:rPr>
              <a:t>GIF by Joseph Rocca, Meta</a:t>
            </a:r>
          </a:p>
        </p:txBody>
      </p:sp>
    </p:spTree>
    <p:extLst>
      <p:ext uri="{BB962C8B-B14F-4D97-AF65-F5344CB8AC3E}">
        <p14:creationId xmlns:p14="http://schemas.microsoft.com/office/powerpoint/2010/main" val="325898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24E7-D5FB-775F-C76D-F3A36912FA23}"/>
              </a:ext>
            </a:extLst>
          </p:cNvPr>
          <p:cNvSpPr>
            <a:spLocks noGrp="1"/>
          </p:cNvSpPr>
          <p:nvPr>
            <p:ph type="title"/>
          </p:nvPr>
        </p:nvSpPr>
        <p:spPr/>
        <p:txBody>
          <a:bodyPr/>
          <a:lstStyle/>
          <a:p>
            <a:r>
              <a:rPr lang="en-US" dirty="0"/>
              <a:t>Report out here:</a:t>
            </a:r>
          </a:p>
        </p:txBody>
      </p:sp>
      <p:sp>
        <p:nvSpPr>
          <p:cNvPr id="5" name="TextBox 4">
            <a:extLst>
              <a:ext uri="{FF2B5EF4-FFF2-40B4-BE49-F238E27FC236}">
                <a16:creationId xmlns:a16="http://schemas.microsoft.com/office/drawing/2014/main" id="{CFCB7925-B524-8635-0A6F-D46DD2453B8C}"/>
              </a:ext>
            </a:extLst>
          </p:cNvPr>
          <p:cNvSpPr txBox="1"/>
          <p:nvPr/>
        </p:nvSpPr>
        <p:spPr>
          <a:xfrm>
            <a:off x="6697980" y="3801475"/>
            <a:ext cx="6096000" cy="646331"/>
          </a:xfrm>
          <a:prstGeom prst="rect">
            <a:avLst/>
          </a:prstGeom>
          <a:noFill/>
        </p:spPr>
        <p:txBody>
          <a:bodyPr wrap="square">
            <a:spAutoFit/>
          </a:bodyPr>
          <a:lstStyle/>
          <a:p>
            <a:r>
              <a:rPr lang="en-US" sz="3600" dirty="0"/>
              <a:t>https://is.gd/valpoFFAI</a:t>
            </a:r>
          </a:p>
        </p:txBody>
      </p:sp>
      <p:pic>
        <p:nvPicPr>
          <p:cNvPr id="7" name="Picture 6">
            <a:extLst>
              <a:ext uri="{FF2B5EF4-FFF2-40B4-BE49-F238E27FC236}">
                <a16:creationId xmlns:a16="http://schemas.microsoft.com/office/drawing/2014/main" id="{4EBA3E9B-D99F-B1D7-529B-17B22BA81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915" y="1756409"/>
            <a:ext cx="4736465" cy="4736465"/>
          </a:xfrm>
          <a:prstGeom prst="rect">
            <a:avLst/>
          </a:prstGeom>
        </p:spPr>
      </p:pic>
    </p:spTree>
    <p:extLst>
      <p:ext uri="{BB962C8B-B14F-4D97-AF65-F5344CB8AC3E}">
        <p14:creationId xmlns:p14="http://schemas.microsoft.com/office/powerpoint/2010/main" val="855849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42EF-E2AA-0206-79D3-416A24AD10B2}"/>
              </a:ext>
            </a:extLst>
          </p:cNvPr>
          <p:cNvSpPr>
            <a:spLocks noGrp="1"/>
          </p:cNvSpPr>
          <p:nvPr>
            <p:ph type="title"/>
          </p:nvPr>
        </p:nvSpPr>
        <p:spPr/>
        <p:txBody>
          <a:bodyPr>
            <a:normAutofit fontScale="90000"/>
          </a:bodyPr>
          <a:lstStyle/>
          <a:p>
            <a:r>
              <a:rPr lang="en-US" dirty="0"/>
              <a:t>How might we use AI tools to enhance student learning, even toward traditional goals?</a:t>
            </a:r>
          </a:p>
        </p:txBody>
      </p:sp>
      <p:sp>
        <p:nvSpPr>
          <p:cNvPr id="3" name="Content Placeholder 2">
            <a:extLst>
              <a:ext uri="{FF2B5EF4-FFF2-40B4-BE49-F238E27FC236}">
                <a16:creationId xmlns:a16="http://schemas.microsoft.com/office/drawing/2014/main" id="{CC53D3F5-F3F9-DE13-C5F5-752933D49E6F}"/>
              </a:ext>
            </a:extLst>
          </p:cNvPr>
          <p:cNvSpPr>
            <a:spLocks noGrp="1"/>
          </p:cNvSpPr>
          <p:nvPr>
            <p:ph idx="1"/>
          </p:nvPr>
        </p:nvSpPr>
        <p:spPr/>
        <p:txBody>
          <a:bodyPr/>
          <a:lstStyle/>
          <a:p>
            <a:endParaRPr lang="en-US"/>
          </a:p>
        </p:txBody>
      </p:sp>
      <p:pic>
        <p:nvPicPr>
          <p:cNvPr id="4" name="Content Placeholder 6">
            <a:extLst>
              <a:ext uri="{FF2B5EF4-FFF2-40B4-BE49-F238E27FC236}">
                <a16:creationId xmlns:a16="http://schemas.microsoft.com/office/drawing/2014/main" id="{86E1BED2-69E9-35C3-0D2D-6742FA225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6550" y="1825625"/>
            <a:ext cx="6438900" cy="4829175"/>
          </a:xfrm>
          <a:prstGeom prst="rect">
            <a:avLst/>
          </a:prstGeom>
        </p:spPr>
      </p:pic>
    </p:spTree>
    <p:extLst>
      <p:ext uri="{BB962C8B-B14F-4D97-AF65-F5344CB8AC3E}">
        <p14:creationId xmlns:p14="http://schemas.microsoft.com/office/powerpoint/2010/main" val="13813857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8F1F-093F-1F76-AE39-4ACBFC194537}"/>
              </a:ext>
            </a:extLst>
          </p:cNvPr>
          <p:cNvSpPr>
            <a:spLocks noGrp="1"/>
          </p:cNvSpPr>
          <p:nvPr>
            <p:ph type="title"/>
          </p:nvPr>
        </p:nvSpPr>
        <p:spPr/>
        <p:txBody>
          <a:bodyPr/>
          <a:lstStyle/>
          <a:p>
            <a:r>
              <a:rPr lang="en-US" dirty="0"/>
              <a:t>AI can help students face the blank page.</a:t>
            </a:r>
          </a:p>
        </p:txBody>
      </p:sp>
      <p:pic>
        <p:nvPicPr>
          <p:cNvPr id="5" name="Picture 4">
            <a:extLst>
              <a:ext uri="{FF2B5EF4-FFF2-40B4-BE49-F238E27FC236}">
                <a16:creationId xmlns:a16="http://schemas.microsoft.com/office/drawing/2014/main" id="{D696DC64-9E98-D330-FB4B-4951BED1F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680" y="1825625"/>
            <a:ext cx="6400800" cy="4486275"/>
          </a:xfrm>
          <a:prstGeom prst="rect">
            <a:avLst/>
          </a:prstGeom>
        </p:spPr>
      </p:pic>
      <p:sp>
        <p:nvSpPr>
          <p:cNvPr id="6" name="Content Placeholder 5">
            <a:extLst>
              <a:ext uri="{FF2B5EF4-FFF2-40B4-BE49-F238E27FC236}">
                <a16:creationId xmlns:a16="http://schemas.microsoft.com/office/drawing/2014/main" id="{FDA00180-A268-AD05-E5E8-27462E7244A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97924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4D06C-4972-B7D2-FDDD-100963F9F826}"/>
              </a:ext>
            </a:extLst>
          </p:cNvPr>
          <p:cNvSpPr>
            <a:spLocks noGrp="1"/>
          </p:cNvSpPr>
          <p:nvPr>
            <p:ph type="title"/>
          </p:nvPr>
        </p:nvSpPr>
        <p:spPr/>
        <p:txBody>
          <a:bodyPr/>
          <a:lstStyle/>
          <a:p>
            <a:r>
              <a:rPr lang="en-US" dirty="0"/>
              <a:t>AI can help with idea generation.</a:t>
            </a:r>
          </a:p>
        </p:txBody>
      </p:sp>
      <p:sp>
        <p:nvSpPr>
          <p:cNvPr id="3" name="Content Placeholder 2">
            <a:extLst>
              <a:ext uri="{FF2B5EF4-FFF2-40B4-BE49-F238E27FC236}">
                <a16:creationId xmlns:a16="http://schemas.microsoft.com/office/drawing/2014/main" id="{0CF701B4-8CA4-4B0E-7C89-552678B36DBB}"/>
              </a:ext>
            </a:extLst>
          </p:cNvPr>
          <p:cNvSpPr>
            <a:spLocks noGrp="1"/>
          </p:cNvSpPr>
          <p:nvPr>
            <p:ph idx="1"/>
          </p:nvPr>
        </p:nvSpPr>
        <p:spPr/>
        <p:txBody>
          <a:bodyPr/>
          <a:lstStyle/>
          <a:p>
            <a:pPr marL="0" indent="0">
              <a:buNone/>
            </a:pPr>
            <a:r>
              <a:rPr lang="en-US" sz="3600" dirty="0"/>
              <a:t>“Noting the ‘similarity between my writing and the predicted text,’ a student shared that ‘I felt like I was reading potential sentences that I would have written in another timeline, like I was glancing into multiple futures.’”</a:t>
            </a:r>
          </a:p>
          <a:p>
            <a:pPr marL="0" indent="0">
              <a:buNone/>
            </a:pPr>
            <a:endParaRPr lang="en-US" dirty="0"/>
          </a:p>
          <a:p>
            <a:pPr marL="0" indent="0">
              <a:buNone/>
            </a:pPr>
            <a:r>
              <a:rPr lang="en-US" dirty="0"/>
              <a:t>Paul Fyfe, North Carolina State University</a:t>
            </a:r>
          </a:p>
        </p:txBody>
      </p:sp>
    </p:spTree>
    <p:extLst>
      <p:ext uri="{BB962C8B-B14F-4D97-AF65-F5344CB8AC3E}">
        <p14:creationId xmlns:p14="http://schemas.microsoft.com/office/powerpoint/2010/main" val="1951522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CA1B4-37C3-18B6-54E5-0205FC4CCE97}"/>
              </a:ext>
            </a:extLst>
          </p:cNvPr>
          <p:cNvSpPr>
            <a:spLocks noGrp="1"/>
          </p:cNvSpPr>
          <p:nvPr>
            <p:ph type="title"/>
          </p:nvPr>
        </p:nvSpPr>
        <p:spPr>
          <a:xfrm>
            <a:off x="838200" y="365125"/>
            <a:ext cx="4023360" cy="2827655"/>
          </a:xfrm>
        </p:spPr>
        <p:txBody>
          <a:bodyPr>
            <a:normAutofit/>
          </a:bodyPr>
          <a:lstStyle/>
          <a:p>
            <a:r>
              <a:rPr lang="en-US" dirty="0"/>
              <a:t>AI can help students explore a topic.</a:t>
            </a:r>
          </a:p>
        </p:txBody>
      </p:sp>
      <p:pic>
        <p:nvPicPr>
          <p:cNvPr id="4" name="Picture 3">
            <a:hlinkClick r:id="rId2"/>
            <a:extLst>
              <a:ext uri="{FF2B5EF4-FFF2-40B4-BE49-F238E27FC236}">
                <a16:creationId xmlns:a16="http://schemas.microsoft.com/office/drawing/2014/main" id="{C2631C7C-40EC-4627-6FD0-5A374BB7B920}"/>
              </a:ext>
            </a:extLst>
          </p:cNvPr>
          <p:cNvPicPr>
            <a:picLocks noChangeAspect="1"/>
          </p:cNvPicPr>
          <p:nvPr/>
        </p:nvPicPr>
        <p:blipFill>
          <a:blip r:embed="rId3"/>
          <a:stretch>
            <a:fillRect/>
          </a:stretch>
        </p:blipFill>
        <p:spPr>
          <a:xfrm>
            <a:off x="5070764" y="0"/>
            <a:ext cx="7121236" cy="6858000"/>
          </a:xfrm>
          <a:prstGeom prst="rect">
            <a:avLst/>
          </a:prstGeom>
        </p:spPr>
      </p:pic>
      <p:pic>
        <p:nvPicPr>
          <p:cNvPr id="1026" name="Picture 2">
            <a:extLst>
              <a:ext uri="{FF2B5EF4-FFF2-40B4-BE49-F238E27FC236}">
                <a16:creationId xmlns:a16="http://schemas.microsoft.com/office/drawing/2014/main" id="{3136352E-9A50-9449-AB03-207A7FA534E6}"/>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flipH="1">
            <a:off x="2761690" y="5150169"/>
            <a:ext cx="2094488" cy="1479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652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FD61C-A096-233F-549C-9169A6216255}"/>
              </a:ext>
            </a:extLst>
          </p:cNvPr>
          <p:cNvSpPr>
            <a:spLocks noGrp="1"/>
          </p:cNvSpPr>
          <p:nvPr>
            <p:ph type="title"/>
          </p:nvPr>
        </p:nvSpPr>
        <p:spPr>
          <a:xfrm>
            <a:off x="838200" y="365125"/>
            <a:ext cx="5585460" cy="1325563"/>
          </a:xfrm>
        </p:spPr>
        <p:txBody>
          <a:bodyPr/>
          <a:lstStyle/>
          <a:p>
            <a:r>
              <a:rPr lang="en-US" dirty="0"/>
              <a:t>AI can provide examples to critique.</a:t>
            </a:r>
          </a:p>
        </p:txBody>
      </p:sp>
      <p:sp>
        <p:nvSpPr>
          <p:cNvPr id="3" name="Content Placeholder 2">
            <a:extLst>
              <a:ext uri="{FF2B5EF4-FFF2-40B4-BE49-F238E27FC236}">
                <a16:creationId xmlns:a16="http://schemas.microsoft.com/office/drawing/2014/main" id="{D001F82F-627D-D20B-97E9-46951ACCBC7C}"/>
              </a:ext>
            </a:extLst>
          </p:cNvPr>
          <p:cNvSpPr>
            <a:spLocks noGrp="1"/>
          </p:cNvSpPr>
          <p:nvPr>
            <p:ph idx="1"/>
          </p:nvPr>
        </p:nvSpPr>
        <p:spPr>
          <a:xfrm>
            <a:off x="838200" y="1825624"/>
            <a:ext cx="5257800" cy="4887063"/>
          </a:xfrm>
        </p:spPr>
        <p:txBody>
          <a:bodyPr>
            <a:normAutofit fontScale="70000" lnSpcReduction="20000"/>
          </a:bodyPr>
          <a:lstStyle/>
          <a:p>
            <a:pPr>
              <a:lnSpc>
                <a:spcPct val="120000"/>
              </a:lnSpc>
            </a:pPr>
            <a:r>
              <a:rPr lang="en-US" sz="3600" dirty="0"/>
              <a:t>“Write a sermon from the perspective of a revolutionary Catholic priest arguing that God supports independence from Spain.”</a:t>
            </a:r>
          </a:p>
          <a:p>
            <a:pPr>
              <a:lnSpc>
                <a:spcPct val="120000"/>
              </a:lnSpc>
            </a:pPr>
            <a:r>
              <a:rPr lang="en-US" sz="3600" dirty="0"/>
              <a:t>“Write a sermon by Jarena Lee explaining why she as a woman would be permitted to preach.”</a:t>
            </a:r>
          </a:p>
          <a:p>
            <a:pPr marL="0" indent="0">
              <a:buNone/>
            </a:pPr>
            <a:endParaRPr lang="en-US" sz="3600" dirty="0"/>
          </a:p>
          <a:p>
            <a:pPr marL="0" indent="0" algn="r">
              <a:buNone/>
            </a:pPr>
            <a:r>
              <a:rPr lang="en-US" sz="2100" dirty="0"/>
              <a:t>Tisa Wenger &amp; Erika </a:t>
            </a:r>
            <a:r>
              <a:rPr lang="en-US" sz="2100" dirty="0" err="1"/>
              <a:t>Helgen</a:t>
            </a:r>
            <a:r>
              <a:rPr lang="en-US" sz="2100" dirty="0"/>
              <a:t>,</a:t>
            </a:r>
          </a:p>
          <a:p>
            <a:pPr marL="0" indent="0" algn="r">
              <a:buNone/>
            </a:pPr>
            <a:r>
              <a:rPr lang="en-US" sz="2100" dirty="0"/>
              <a:t>Yale Divinity School</a:t>
            </a:r>
          </a:p>
          <a:p>
            <a:pPr marL="0" indent="0" algn="r">
              <a:buNone/>
            </a:pPr>
            <a:r>
              <a:rPr lang="en-US" sz="2100" dirty="0"/>
              <a:t>More info: </a:t>
            </a:r>
            <a:r>
              <a:rPr lang="en-US" sz="2100" dirty="0">
                <a:solidFill>
                  <a:srgbClr val="FFFF00"/>
                </a:solidFill>
                <a:hlinkClick r:id="rId3">
                  <a:extLst>
                    <a:ext uri="{A12FA001-AC4F-418D-AE19-62706E023703}">
                      <ahyp:hlinkClr xmlns:ahyp="http://schemas.microsoft.com/office/drawing/2018/hyperlinkcolor" val="tx"/>
                    </a:ext>
                  </a:extLst>
                </a:hlinkClick>
              </a:rPr>
              <a:t>https://ckarchive.com/b/r8u8hoh20mm5l</a:t>
            </a:r>
            <a:r>
              <a:rPr lang="en-US" sz="2100" dirty="0">
                <a:solidFill>
                  <a:srgbClr val="FFFF00"/>
                </a:solidFill>
              </a:rPr>
              <a:t> </a:t>
            </a:r>
          </a:p>
        </p:txBody>
      </p:sp>
      <p:pic>
        <p:nvPicPr>
          <p:cNvPr id="5" name="Picture 4">
            <a:extLst>
              <a:ext uri="{FF2B5EF4-FFF2-40B4-BE49-F238E27FC236}">
                <a16:creationId xmlns:a16="http://schemas.microsoft.com/office/drawing/2014/main" id="{F28F12C7-4A72-30D6-9575-6C081C4945F0}"/>
              </a:ext>
            </a:extLst>
          </p:cNvPr>
          <p:cNvPicPr>
            <a:picLocks noChangeAspect="1"/>
          </p:cNvPicPr>
          <p:nvPr/>
        </p:nvPicPr>
        <p:blipFill rotWithShape="1">
          <a:blip r:embed="rId4"/>
          <a:srcRect l="21881"/>
          <a:stretch/>
        </p:blipFill>
        <p:spPr>
          <a:xfrm>
            <a:off x="6535480" y="-1"/>
            <a:ext cx="5656520" cy="7461707"/>
          </a:xfrm>
          <a:prstGeom prst="rect">
            <a:avLst/>
          </a:prstGeom>
        </p:spPr>
      </p:pic>
    </p:spTree>
    <p:extLst>
      <p:ext uri="{BB962C8B-B14F-4D97-AF65-F5344CB8AC3E}">
        <p14:creationId xmlns:p14="http://schemas.microsoft.com/office/powerpoint/2010/main" val="2566473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AA609-793E-F3FF-37AA-FEA2AAF5A2E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06936B-EC21-185E-6497-07DE0BEC8783}"/>
              </a:ext>
            </a:extLst>
          </p:cNvPr>
          <p:cNvSpPr>
            <a:spLocks noGrp="1"/>
          </p:cNvSpPr>
          <p:nvPr>
            <p:ph idx="1"/>
          </p:nvPr>
        </p:nvSpPr>
        <p:spPr/>
        <p:txBody>
          <a:bodyPr/>
          <a:lstStyle/>
          <a:p>
            <a:endParaRPr lang="en-US"/>
          </a:p>
        </p:txBody>
      </p:sp>
      <p:pic>
        <p:nvPicPr>
          <p:cNvPr id="1026" name="Picture 2" descr="Image">
            <a:extLst>
              <a:ext uri="{FF2B5EF4-FFF2-40B4-BE49-F238E27FC236}">
                <a16:creationId xmlns:a16="http://schemas.microsoft.com/office/drawing/2014/main" id="{5477AA19-1C0D-020E-C99F-818A674C5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0"/>
            <a:ext cx="99520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242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501BF-E54C-D311-385B-2A8A047CBFE4}"/>
              </a:ext>
            </a:extLst>
          </p:cNvPr>
          <p:cNvSpPr>
            <a:spLocks noGrp="1"/>
          </p:cNvSpPr>
          <p:nvPr>
            <p:ph type="title"/>
          </p:nvPr>
        </p:nvSpPr>
        <p:spPr/>
        <p:txBody>
          <a:bodyPr/>
          <a:lstStyle/>
          <a:p>
            <a:r>
              <a:rPr lang="en-US" dirty="0"/>
              <a:t>AI isn’t always worth the effort.</a:t>
            </a:r>
          </a:p>
        </p:txBody>
      </p:sp>
      <p:sp>
        <p:nvSpPr>
          <p:cNvPr id="3" name="Content Placeholder 2">
            <a:extLst>
              <a:ext uri="{FF2B5EF4-FFF2-40B4-BE49-F238E27FC236}">
                <a16:creationId xmlns:a16="http://schemas.microsoft.com/office/drawing/2014/main" id="{D709481C-575E-62FF-ABAE-C25DC69038DB}"/>
              </a:ext>
            </a:extLst>
          </p:cNvPr>
          <p:cNvSpPr>
            <a:spLocks noGrp="1"/>
          </p:cNvSpPr>
          <p:nvPr>
            <p:ph idx="1"/>
          </p:nvPr>
        </p:nvSpPr>
        <p:spPr/>
        <p:txBody>
          <a:bodyPr/>
          <a:lstStyle/>
          <a:p>
            <a:pPr marL="0" indent="0">
              <a:buNone/>
            </a:pPr>
            <a:r>
              <a:rPr lang="en-US" dirty="0"/>
              <a:t>“Once you talk to students about the limitations/benefits of using generative AI, a good number of them tap out and say no thanks. </a:t>
            </a:r>
          </a:p>
          <a:p>
            <a:pPr marL="0" indent="0">
              <a:buNone/>
            </a:pPr>
            <a:r>
              <a:rPr lang="en-US" dirty="0"/>
              <a:t>Many students don’t want to deal with the specter of wielding a tool that [hallucinates] content. Several students expressed how anxiety inducing it is to have to carefully read and factcheck a convincing output generated by a supercomputer.”</a:t>
            </a:r>
          </a:p>
          <a:p>
            <a:pPr marL="0" indent="0">
              <a:buNone/>
            </a:pPr>
            <a:endParaRPr lang="en-US" dirty="0"/>
          </a:p>
          <a:p>
            <a:pPr marL="0" indent="0">
              <a:buNone/>
            </a:pPr>
            <a:r>
              <a:rPr lang="en-US" dirty="0"/>
              <a:t>Marc Watkins, U. Mississippi, April 2023</a:t>
            </a:r>
          </a:p>
        </p:txBody>
      </p:sp>
    </p:spTree>
    <p:extLst>
      <p:ext uri="{BB962C8B-B14F-4D97-AF65-F5344CB8AC3E}">
        <p14:creationId xmlns:p14="http://schemas.microsoft.com/office/powerpoint/2010/main" val="210968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5BA2-361F-F8D4-5BA0-72A708682F77}"/>
              </a:ext>
            </a:extLst>
          </p:cNvPr>
          <p:cNvSpPr>
            <a:spLocks noGrp="1"/>
          </p:cNvSpPr>
          <p:nvPr>
            <p:ph type="title"/>
          </p:nvPr>
        </p:nvSpPr>
        <p:spPr/>
        <p:txBody>
          <a:bodyPr/>
          <a:lstStyle/>
          <a:p>
            <a:r>
              <a:rPr lang="en-US" dirty="0"/>
              <a:t>Table Discussion</a:t>
            </a:r>
          </a:p>
        </p:txBody>
      </p:sp>
      <p:sp>
        <p:nvSpPr>
          <p:cNvPr id="3" name="Content Placeholder 2">
            <a:extLst>
              <a:ext uri="{FF2B5EF4-FFF2-40B4-BE49-F238E27FC236}">
                <a16:creationId xmlns:a16="http://schemas.microsoft.com/office/drawing/2014/main" id="{9DE55894-3D73-4674-F806-A1765369926F}"/>
              </a:ext>
            </a:extLst>
          </p:cNvPr>
          <p:cNvSpPr>
            <a:spLocks noGrp="1"/>
          </p:cNvSpPr>
          <p:nvPr>
            <p:ph idx="1"/>
          </p:nvPr>
        </p:nvSpPr>
        <p:spPr/>
        <p:txBody>
          <a:bodyPr/>
          <a:lstStyle/>
          <a:p>
            <a:r>
              <a:rPr lang="en-US" dirty="0"/>
              <a:t>At your tables, share your ideas (good, bad, or ugly) about using AI tools to enhance your students’ learning. </a:t>
            </a:r>
          </a:p>
          <a:p>
            <a:r>
              <a:rPr lang="en-US" dirty="0"/>
              <a:t>In the Google Sheet, report at least one interesting idea and at least one concern or question.</a:t>
            </a:r>
          </a:p>
        </p:txBody>
      </p:sp>
    </p:spTree>
    <p:extLst>
      <p:ext uri="{BB962C8B-B14F-4D97-AF65-F5344CB8AC3E}">
        <p14:creationId xmlns:p14="http://schemas.microsoft.com/office/powerpoint/2010/main" val="4010496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24E7-D5FB-775F-C76D-F3A36912FA23}"/>
              </a:ext>
            </a:extLst>
          </p:cNvPr>
          <p:cNvSpPr>
            <a:spLocks noGrp="1"/>
          </p:cNvSpPr>
          <p:nvPr>
            <p:ph type="title"/>
          </p:nvPr>
        </p:nvSpPr>
        <p:spPr/>
        <p:txBody>
          <a:bodyPr/>
          <a:lstStyle/>
          <a:p>
            <a:r>
              <a:rPr lang="en-US" dirty="0"/>
              <a:t>Report out here:</a:t>
            </a:r>
          </a:p>
        </p:txBody>
      </p:sp>
      <p:sp>
        <p:nvSpPr>
          <p:cNvPr id="5" name="TextBox 4">
            <a:extLst>
              <a:ext uri="{FF2B5EF4-FFF2-40B4-BE49-F238E27FC236}">
                <a16:creationId xmlns:a16="http://schemas.microsoft.com/office/drawing/2014/main" id="{CFCB7925-B524-8635-0A6F-D46DD2453B8C}"/>
              </a:ext>
            </a:extLst>
          </p:cNvPr>
          <p:cNvSpPr txBox="1"/>
          <p:nvPr/>
        </p:nvSpPr>
        <p:spPr>
          <a:xfrm>
            <a:off x="6697980" y="3801475"/>
            <a:ext cx="6096000" cy="646331"/>
          </a:xfrm>
          <a:prstGeom prst="rect">
            <a:avLst/>
          </a:prstGeom>
          <a:noFill/>
        </p:spPr>
        <p:txBody>
          <a:bodyPr wrap="square">
            <a:spAutoFit/>
          </a:bodyPr>
          <a:lstStyle/>
          <a:p>
            <a:r>
              <a:rPr lang="en-US" sz="3600" dirty="0"/>
              <a:t>https://is.gd/valpoFFAI</a:t>
            </a:r>
          </a:p>
        </p:txBody>
      </p:sp>
      <p:pic>
        <p:nvPicPr>
          <p:cNvPr id="7" name="Picture 6">
            <a:extLst>
              <a:ext uri="{FF2B5EF4-FFF2-40B4-BE49-F238E27FC236}">
                <a16:creationId xmlns:a16="http://schemas.microsoft.com/office/drawing/2014/main" id="{4EBA3E9B-D99F-B1D7-529B-17B22BA811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2915" y="1756409"/>
            <a:ext cx="4736465" cy="4736465"/>
          </a:xfrm>
          <a:prstGeom prst="rect">
            <a:avLst/>
          </a:prstGeom>
        </p:spPr>
      </p:pic>
    </p:spTree>
    <p:extLst>
      <p:ext uri="{BB962C8B-B14F-4D97-AF65-F5344CB8AC3E}">
        <p14:creationId xmlns:p14="http://schemas.microsoft.com/office/powerpoint/2010/main" val="96127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64C0-C4C2-C04F-D66D-DF5156364816}"/>
              </a:ext>
            </a:extLst>
          </p:cNvPr>
          <p:cNvSpPr>
            <a:spLocks noGrp="1"/>
          </p:cNvSpPr>
          <p:nvPr>
            <p:ph type="title"/>
          </p:nvPr>
        </p:nvSpPr>
        <p:spPr/>
        <p:txBody>
          <a:bodyPr/>
          <a:lstStyle/>
          <a:p>
            <a:r>
              <a:rPr lang="en-US" dirty="0"/>
              <a:t>Google’s C4 data set</a:t>
            </a:r>
          </a:p>
        </p:txBody>
      </p:sp>
      <p:pic>
        <p:nvPicPr>
          <p:cNvPr id="5" name="Content Placeholder 4">
            <a:extLst>
              <a:ext uri="{FF2B5EF4-FFF2-40B4-BE49-F238E27FC236}">
                <a16:creationId xmlns:a16="http://schemas.microsoft.com/office/drawing/2014/main" id="{340420D2-99B8-F03F-E1AE-B6B3819A5E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242" y="1482724"/>
            <a:ext cx="11757058" cy="5094519"/>
          </a:xfrm>
        </p:spPr>
      </p:pic>
      <p:sp>
        <p:nvSpPr>
          <p:cNvPr id="3" name="TextBox 2">
            <a:extLst>
              <a:ext uri="{FF2B5EF4-FFF2-40B4-BE49-F238E27FC236}">
                <a16:creationId xmlns:a16="http://schemas.microsoft.com/office/drawing/2014/main" id="{5D99672C-E69A-9CB2-1679-092690CB10F7}"/>
              </a:ext>
            </a:extLst>
          </p:cNvPr>
          <p:cNvSpPr txBox="1"/>
          <p:nvPr/>
        </p:nvSpPr>
        <p:spPr>
          <a:xfrm>
            <a:off x="516466" y="4749800"/>
            <a:ext cx="2565399" cy="830997"/>
          </a:xfrm>
          <a:prstGeom prst="rect">
            <a:avLst/>
          </a:prstGeom>
          <a:noFill/>
        </p:spPr>
        <p:txBody>
          <a:bodyPr wrap="square" rtlCol="0">
            <a:spAutoFit/>
          </a:bodyPr>
          <a:lstStyle/>
          <a:p>
            <a:pPr algn="ctr"/>
            <a:r>
              <a:rPr lang="en-US" sz="2400" dirty="0">
                <a:solidFill>
                  <a:schemeClr val="bg1"/>
                </a:solidFill>
              </a:rPr>
              <a:t>That’s the entirety of Wikipedia.</a:t>
            </a:r>
          </a:p>
        </p:txBody>
      </p:sp>
      <p:cxnSp>
        <p:nvCxnSpPr>
          <p:cNvPr id="6" name="Straight Arrow Connector 5">
            <a:extLst>
              <a:ext uri="{FF2B5EF4-FFF2-40B4-BE49-F238E27FC236}">
                <a16:creationId xmlns:a16="http://schemas.microsoft.com/office/drawing/2014/main" id="{7953D818-5B33-8638-A809-92BA280D7F89}"/>
              </a:ext>
            </a:extLst>
          </p:cNvPr>
          <p:cNvCxnSpPr>
            <a:cxnSpLocks/>
            <a:stCxn id="3" idx="0"/>
          </p:cNvCxnSpPr>
          <p:nvPr/>
        </p:nvCxnSpPr>
        <p:spPr>
          <a:xfrm flipV="1">
            <a:off x="1799166" y="2864354"/>
            <a:ext cx="3517901" cy="188544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94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7AC73-F593-F534-6ED8-D89243EF716D}"/>
              </a:ext>
            </a:extLst>
          </p:cNvPr>
          <p:cNvSpPr>
            <a:spLocks noGrp="1"/>
          </p:cNvSpPr>
          <p:nvPr>
            <p:ph type="title"/>
          </p:nvPr>
        </p:nvSpPr>
        <p:spPr/>
        <p:txBody>
          <a:bodyPr/>
          <a:lstStyle/>
          <a:p>
            <a:pPr algn="ctr"/>
            <a:r>
              <a:rPr lang="en-US" dirty="0"/>
              <a:t>Break!</a:t>
            </a:r>
          </a:p>
        </p:txBody>
      </p:sp>
      <p:pic>
        <p:nvPicPr>
          <p:cNvPr id="5" name="Content Placeholder 4">
            <a:extLst>
              <a:ext uri="{FF2B5EF4-FFF2-40B4-BE49-F238E27FC236}">
                <a16:creationId xmlns:a16="http://schemas.microsoft.com/office/drawing/2014/main" id="{62481AE0-504A-16A7-6E55-6DE2AEB437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31700" y="1825625"/>
            <a:ext cx="6528600" cy="4351338"/>
          </a:xfrm>
        </p:spPr>
      </p:pic>
    </p:spTree>
    <p:extLst>
      <p:ext uri="{BB962C8B-B14F-4D97-AF65-F5344CB8AC3E}">
        <p14:creationId xmlns:p14="http://schemas.microsoft.com/office/powerpoint/2010/main" val="2109355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8019C5-C6D9-F441-1A00-7F2F0D556E31}"/>
              </a:ext>
            </a:extLst>
          </p:cNvPr>
          <p:cNvPicPr>
            <a:picLocks noChangeAspect="1"/>
          </p:cNvPicPr>
          <p:nvPr/>
        </p:nvPicPr>
        <p:blipFill>
          <a:blip r:embed="rId2"/>
          <a:stretch>
            <a:fillRect/>
          </a:stretch>
        </p:blipFill>
        <p:spPr>
          <a:xfrm>
            <a:off x="1769691" y="0"/>
            <a:ext cx="8652617" cy="6858000"/>
          </a:xfrm>
          <a:prstGeom prst="rect">
            <a:avLst/>
          </a:prstGeom>
        </p:spPr>
      </p:pic>
      <p:pic>
        <p:nvPicPr>
          <p:cNvPr id="13" name="Picture 12">
            <a:extLst>
              <a:ext uri="{FF2B5EF4-FFF2-40B4-BE49-F238E27FC236}">
                <a16:creationId xmlns:a16="http://schemas.microsoft.com/office/drawing/2014/main" id="{CE01EB48-CDA1-CDFA-8F47-FDBAB76C97B7}"/>
              </a:ext>
            </a:extLst>
          </p:cNvPr>
          <p:cNvPicPr>
            <a:picLocks noChangeAspect="1"/>
          </p:cNvPicPr>
          <p:nvPr/>
        </p:nvPicPr>
        <p:blipFill>
          <a:blip r:embed="rId3"/>
          <a:stretch>
            <a:fillRect/>
          </a:stretch>
        </p:blipFill>
        <p:spPr>
          <a:xfrm>
            <a:off x="1766318" y="0"/>
            <a:ext cx="8659361" cy="6858000"/>
          </a:xfrm>
          <a:prstGeom prst="rect">
            <a:avLst/>
          </a:prstGeom>
        </p:spPr>
      </p:pic>
      <p:pic>
        <p:nvPicPr>
          <p:cNvPr id="15" name="Picture 14">
            <a:extLst>
              <a:ext uri="{FF2B5EF4-FFF2-40B4-BE49-F238E27FC236}">
                <a16:creationId xmlns:a16="http://schemas.microsoft.com/office/drawing/2014/main" id="{222485F8-02AB-5EDD-93F0-67899EA83159}"/>
              </a:ext>
            </a:extLst>
          </p:cNvPr>
          <p:cNvPicPr>
            <a:picLocks noChangeAspect="1"/>
          </p:cNvPicPr>
          <p:nvPr/>
        </p:nvPicPr>
        <p:blipFill>
          <a:blip r:embed="rId4"/>
          <a:stretch>
            <a:fillRect/>
          </a:stretch>
        </p:blipFill>
        <p:spPr>
          <a:xfrm>
            <a:off x="1766318" y="0"/>
            <a:ext cx="8652617" cy="6858000"/>
          </a:xfrm>
          <a:prstGeom prst="rect">
            <a:avLst/>
          </a:prstGeom>
        </p:spPr>
      </p:pic>
    </p:spTree>
    <p:extLst>
      <p:ext uri="{BB962C8B-B14F-4D97-AF65-F5344CB8AC3E}">
        <p14:creationId xmlns:p14="http://schemas.microsoft.com/office/powerpoint/2010/main" val="86814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0687-1FE2-CAE8-654E-BF2CE88E38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E22422-9FDC-B6AD-51EF-0B92236B8B3B}"/>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4A7E3FF3-9C18-78B9-7277-A0828441A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0"/>
            <a:ext cx="81391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7773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C3DD-857E-4E41-1DA2-191CD180A38F}"/>
              </a:ext>
            </a:extLst>
          </p:cNvPr>
          <p:cNvSpPr>
            <a:spLocks noGrp="1"/>
          </p:cNvSpPr>
          <p:nvPr>
            <p:ph type="title"/>
          </p:nvPr>
        </p:nvSpPr>
        <p:spPr/>
        <p:txBody>
          <a:bodyPr/>
          <a:lstStyle/>
          <a:p>
            <a:r>
              <a:rPr lang="en-US" dirty="0"/>
              <a:t>Use of Generative AI Not Permitted</a:t>
            </a:r>
          </a:p>
        </p:txBody>
      </p:sp>
      <p:sp>
        <p:nvSpPr>
          <p:cNvPr id="3" name="Content Placeholder 2">
            <a:extLst>
              <a:ext uri="{FF2B5EF4-FFF2-40B4-BE49-F238E27FC236}">
                <a16:creationId xmlns:a16="http://schemas.microsoft.com/office/drawing/2014/main" id="{396A5BA4-0695-9E9B-4702-D61C35152F3F}"/>
              </a:ext>
            </a:extLst>
          </p:cNvPr>
          <p:cNvSpPr>
            <a:spLocks noGrp="1"/>
          </p:cNvSpPr>
          <p:nvPr>
            <p:ph idx="1"/>
          </p:nvPr>
        </p:nvSpPr>
        <p:spPr/>
        <p:txBody>
          <a:bodyPr>
            <a:normAutofit fontScale="92500"/>
          </a:bodyPr>
          <a:lstStyle/>
          <a:p>
            <a:pPr marL="0" indent="0">
              <a:buNone/>
            </a:pPr>
            <a:r>
              <a:rPr lang="en-US" dirty="0"/>
              <a:t>In this course, we’ll be developing skills that are important to practice on your own. Because use of generative AI may inhibit the development of those skills, I ask that you refrain from employing AI tools in this course.</a:t>
            </a:r>
          </a:p>
          <a:p>
            <a:pPr marL="0" indent="0">
              <a:buNone/>
            </a:pPr>
            <a:endParaRPr lang="en-US" dirty="0"/>
          </a:p>
          <a:p>
            <a:pPr marL="0" indent="0">
              <a:buNone/>
            </a:pPr>
            <a:r>
              <a:rPr lang="en-US" dirty="0"/>
              <a:t>Using such tools for any purposes or attempting to pass off AI-generated work as your own, will violate our academic integrity policy. I treat potential academic integrity violations by [...]</a:t>
            </a:r>
          </a:p>
          <a:p>
            <a:pPr marL="0" indent="0">
              <a:buNone/>
            </a:pPr>
            <a:endParaRPr lang="en-US" dirty="0"/>
          </a:p>
          <a:p>
            <a:pPr marL="0" indent="0">
              <a:buNone/>
            </a:pPr>
            <a:r>
              <a:rPr lang="en-US" dirty="0"/>
              <a:t>If you’re unsure about whether or not a specific tool makes use of AI or is permitted for use on assignments in this course, please contact me.</a:t>
            </a:r>
          </a:p>
          <a:p>
            <a:pPr marL="0" indent="0">
              <a:buNone/>
            </a:pPr>
            <a:endParaRPr lang="en-US" dirty="0"/>
          </a:p>
        </p:txBody>
      </p:sp>
    </p:spTree>
    <p:extLst>
      <p:ext uri="{BB962C8B-B14F-4D97-AF65-F5344CB8AC3E}">
        <p14:creationId xmlns:p14="http://schemas.microsoft.com/office/powerpoint/2010/main" val="1864037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EF12F-0CDF-48E8-782A-FAC1089C18A4}"/>
              </a:ext>
            </a:extLst>
          </p:cNvPr>
          <p:cNvSpPr>
            <a:spLocks noGrp="1"/>
          </p:cNvSpPr>
          <p:nvPr>
            <p:ph type="title"/>
          </p:nvPr>
        </p:nvSpPr>
        <p:spPr/>
        <p:txBody>
          <a:bodyPr/>
          <a:lstStyle/>
          <a:p>
            <a:r>
              <a:rPr lang="en-US" dirty="0"/>
              <a:t>AI Detectors</a:t>
            </a:r>
          </a:p>
        </p:txBody>
      </p:sp>
      <p:sp>
        <p:nvSpPr>
          <p:cNvPr id="3" name="Content Placeholder 2">
            <a:extLst>
              <a:ext uri="{FF2B5EF4-FFF2-40B4-BE49-F238E27FC236}">
                <a16:creationId xmlns:a16="http://schemas.microsoft.com/office/drawing/2014/main" id="{01D09DCF-01F9-BA88-E65E-1C0091E0B1D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65BA7F4-71F3-3784-5434-AEB131D59D16}"/>
              </a:ext>
            </a:extLst>
          </p:cNvPr>
          <p:cNvPicPr>
            <a:picLocks noChangeAspect="1"/>
          </p:cNvPicPr>
          <p:nvPr/>
        </p:nvPicPr>
        <p:blipFill rotWithShape="1">
          <a:blip r:embed="rId3"/>
          <a:srcRect l="1290" r="27391"/>
          <a:stretch/>
        </p:blipFill>
        <p:spPr>
          <a:xfrm>
            <a:off x="462454" y="1690688"/>
            <a:ext cx="6159063" cy="4918957"/>
          </a:xfrm>
          <a:prstGeom prst="rect">
            <a:avLst/>
          </a:prstGeom>
        </p:spPr>
      </p:pic>
      <p:pic>
        <p:nvPicPr>
          <p:cNvPr id="6" name="Picture 5">
            <a:extLst>
              <a:ext uri="{FF2B5EF4-FFF2-40B4-BE49-F238E27FC236}">
                <a16:creationId xmlns:a16="http://schemas.microsoft.com/office/drawing/2014/main" id="{7054516B-742F-D675-5FD2-32F0BE6C88D9}"/>
              </a:ext>
            </a:extLst>
          </p:cNvPr>
          <p:cNvPicPr>
            <a:picLocks noChangeAspect="1"/>
          </p:cNvPicPr>
          <p:nvPr/>
        </p:nvPicPr>
        <p:blipFill>
          <a:blip r:embed="rId4"/>
          <a:stretch>
            <a:fillRect/>
          </a:stretch>
        </p:blipFill>
        <p:spPr>
          <a:xfrm>
            <a:off x="7417651" y="0"/>
            <a:ext cx="4774349" cy="6858000"/>
          </a:xfrm>
          <a:prstGeom prst="rect">
            <a:avLst/>
          </a:prstGeom>
        </p:spPr>
      </p:pic>
    </p:spTree>
    <p:extLst>
      <p:ext uri="{BB962C8B-B14F-4D97-AF65-F5344CB8AC3E}">
        <p14:creationId xmlns:p14="http://schemas.microsoft.com/office/powerpoint/2010/main" val="410760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80635-7F13-BFCE-4A50-67C200E506AE}"/>
              </a:ext>
            </a:extLst>
          </p:cNvPr>
          <p:cNvSpPr>
            <a:spLocks noGrp="1"/>
          </p:cNvSpPr>
          <p:nvPr>
            <p:ph type="title"/>
          </p:nvPr>
        </p:nvSpPr>
        <p:spPr/>
        <p:txBody>
          <a:bodyPr/>
          <a:lstStyle/>
          <a:p>
            <a:r>
              <a:rPr lang="en-US" dirty="0"/>
              <a:t>Use of Generative AI Permitted</a:t>
            </a:r>
            <a:br>
              <a:rPr lang="en-US" dirty="0"/>
            </a:br>
            <a:r>
              <a:rPr lang="en-US" sz="2800" dirty="0"/>
              <a:t>(with or without limitations)</a:t>
            </a:r>
          </a:p>
        </p:txBody>
      </p:sp>
      <p:sp>
        <p:nvSpPr>
          <p:cNvPr id="3" name="Content Placeholder 2">
            <a:extLst>
              <a:ext uri="{FF2B5EF4-FFF2-40B4-BE49-F238E27FC236}">
                <a16:creationId xmlns:a16="http://schemas.microsoft.com/office/drawing/2014/main" id="{EF3ED604-E013-2265-881C-F7D6DB2634F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1399638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27A52-ACDA-1150-3DB3-80F1F77877A1}"/>
              </a:ext>
            </a:extLst>
          </p:cNvPr>
          <p:cNvSpPr>
            <a:spLocks noGrp="1"/>
          </p:cNvSpPr>
          <p:nvPr>
            <p:ph type="title"/>
          </p:nvPr>
        </p:nvSpPr>
        <p:spPr/>
        <p:txBody>
          <a:bodyPr/>
          <a:lstStyle/>
          <a:p>
            <a:r>
              <a:rPr lang="en-US" dirty="0"/>
              <a:t>Helping and hindering</a:t>
            </a:r>
          </a:p>
        </p:txBody>
      </p:sp>
      <p:sp>
        <p:nvSpPr>
          <p:cNvPr id="3" name="Content Placeholder 2">
            <a:extLst>
              <a:ext uri="{FF2B5EF4-FFF2-40B4-BE49-F238E27FC236}">
                <a16:creationId xmlns:a16="http://schemas.microsoft.com/office/drawing/2014/main" id="{F0544BC8-A21A-82EC-F568-11DC83D5A5CB}"/>
              </a:ext>
            </a:extLst>
          </p:cNvPr>
          <p:cNvSpPr>
            <a:spLocks noGrp="1"/>
          </p:cNvSpPr>
          <p:nvPr>
            <p:ph idx="1"/>
          </p:nvPr>
        </p:nvSpPr>
        <p:spPr/>
        <p:txBody>
          <a:bodyPr>
            <a:normAutofit fontScale="85000" lnSpcReduction="20000"/>
          </a:bodyPr>
          <a:lstStyle/>
          <a:p>
            <a:pPr marL="0" indent="0">
              <a:buNone/>
            </a:pPr>
            <a:r>
              <a:rPr lang="en-US" dirty="0"/>
              <a:t>AI can support your learning in this course by…</a:t>
            </a:r>
          </a:p>
          <a:p>
            <a:r>
              <a:rPr lang="en-US" dirty="0">
                <a:solidFill>
                  <a:srgbClr val="FFFF00"/>
                </a:solidFill>
              </a:rPr>
              <a:t>Helping you brainstorm assignment topics or approaches</a:t>
            </a:r>
          </a:p>
          <a:p>
            <a:r>
              <a:rPr lang="en-US" dirty="0">
                <a:solidFill>
                  <a:srgbClr val="FFFF00"/>
                </a:solidFill>
              </a:rPr>
              <a:t>Helping you consider points of view that hadn’t occurred to you</a:t>
            </a:r>
          </a:p>
          <a:p>
            <a:r>
              <a:rPr lang="en-US" dirty="0">
                <a:solidFill>
                  <a:srgbClr val="FFFF00"/>
                </a:solidFill>
              </a:rPr>
              <a:t>Generating images for use in presentations</a:t>
            </a:r>
          </a:p>
          <a:p>
            <a:r>
              <a:rPr lang="en-US" dirty="0">
                <a:solidFill>
                  <a:srgbClr val="FFFF00"/>
                </a:solidFill>
              </a:rPr>
              <a:t>[Or something else]</a:t>
            </a:r>
          </a:p>
          <a:p>
            <a:pPr marL="0" indent="0">
              <a:buNone/>
            </a:pPr>
            <a:r>
              <a:rPr lang="en-US" dirty="0"/>
              <a:t>AI can hinder your learning by… </a:t>
            </a:r>
          </a:p>
          <a:p>
            <a:r>
              <a:rPr lang="en-US" dirty="0">
                <a:solidFill>
                  <a:srgbClr val="FFFF00"/>
                </a:solidFill>
              </a:rPr>
              <a:t>Generating ideas for you before you have had a chance to think of your own ideas</a:t>
            </a:r>
          </a:p>
          <a:p>
            <a:r>
              <a:rPr lang="en-US" dirty="0">
                <a:solidFill>
                  <a:srgbClr val="FFFF00"/>
                </a:solidFill>
              </a:rPr>
              <a:t>Inhibiting the development of your own writing skills</a:t>
            </a:r>
          </a:p>
          <a:p>
            <a:r>
              <a:rPr lang="en-US" dirty="0">
                <a:solidFill>
                  <a:srgbClr val="FFFF00"/>
                </a:solidFill>
              </a:rPr>
              <a:t>Generating factually inaccurate statements or fictional reference sources</a:t>
            </a:r>
          </a:p>
          <a:p>
            <a:r>
              <a:rPr lang="en-US" dirty="0">
                <a:solidFill>
                  <a:srgbClr val="FFFF00"/>
                </a:solidFill>
              </a:rPr>
              <a:t>[Or something else]</a:t>
            </a:r>
          </a:p>
        </p:txBody>
      </p:sp>
    </p:spTree>
    <p:extLst>
      <p:ext uri="{BB962C8B-B14F-4D97-AF65-F5344CB8AC3E}">
        <p14:creationId xmlns:p14="http://schemas.microsoft.com/office/powerpoint/2010/main" val="1133481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EC1C3-7074-EA79-A349-32F89B49AE6E}"/>
              </a:ext>
            </a:extLst>
          </p:cNvPr>
          <p:cNvSpPr>
            <a:spLocks noGrp="1"/>
          </p:cNvSpPr>
          <p:nvPr>
            <p:ph type="title"/>
          </p:nvPr>
        </p:nvSpPr>
        <p:spPr/>
        <p:txBody>
          <a:bodyPr/>
          <a:lstStyle/>
          <a:p>
            <a:r>
              <a:rPr lang="en-US" dirty="0"/>
              <a:t>Tools to use (or not)</a:t>
            </a:r>
          </a:p>
        </p:txBody>
      </p:sp>
      <p:sp>
        <p:nvSpPr>
          <p:cNvPr id="3" name="Content Placeholder 2">
            <a:extLst>
              <a:ext uri="{FF2B5EF4-FFF2-40B4-BE49-F238E27FC236}">
                <a16:creationId xmlns:a16="http://schemas.microsoft.com/office/drawing/2014/main" id="{BB8D621E-5F88-3F31-C8EB-504BB7BE3A83}"/>
              </a:ext>
            </a:extLst>
          </p:cNvPr>
          <p:cNvSpPr>
            <a:spLocks noGrp="1"/>
          </p:cNvSpPr>
          <p:nvPr>
            <p:ph idx="1"/>
          </p:nvPr>
        </p:nvSpPr>
        <p:spPr/>
        <p:txBody>
          <a:bodyPr>
            <a:normAutofit fontScale="85000" lnSpcReduction="20000"/>
          </a:bodyPr>
          <a:lstStyle/>
          <a:p>
            <a:pPr marL="0" indent="0">
              <a:buNone/>
            </a:pPr>
            <a:r>
              <a:rPr lang="en-US" dirty="0"/>
              <a:t>You may [or may not] use the following tools:</a:t>
            </a:r>
          </a:p>
          <a:p>
            <a:r>
              <a:rPr lang="en-US" dirty="0">
                <a:solidFill>
                  <a:srgbClr val="FFFF00"/>
                </a:solidFill>
              </a:rPr>
              <a:t>ChatGPT</a:t>
            </a:r>
          </a:p>
          <a:p>
            <a:r>
              <a:rPr lang="en-US" dirty="0">
                <a:solidFill>
                  <a:srgbClr val="FFFF00"/>
                </a:solidFill>
              </a:rPr>
              <a:t>Google Bard</a:t>
            </a:r>
          </a:p>
          <a:p>
            <a:r>
              <a:rPr lang="en-US" dirty="0">
                <a:solidFill>
                  <a:srgbClr val="FFFF00"/>
                </a:solidFill>
              </a:rPr>
              <a:t>Bing Chat</a:t>
            </a:r>
          </a:p>
          <a:p>
            <a:r>
              <a:rPr lang="en-US" dirty="0">
                <a:solidFill>
                  <a:srgbClr val="FFFF00"/>
                </a:solidFill>
              </a:rPr>
              <a:t>Claude</a:t>
            </a:r>
          </a:p>
          <a:p>
            <a:r>
              <a:rPr lang="en-US" dirty="0">
                <a:solidFill>
                  <a:srgbClr val="FFFF00"/>
                </a:solidFill>
              </a:rPr>
              <a:t>DALL-E</a:t>
            </a:r>
          </a:p>
          <a:p>
            <a:r>
              <a:rPr lang="en-US" dirty="0" err="1">
                <a:solidFill>
                  <a:srgbClr val="FFFF00"/>
                </a:solidFill>
              </a:rPr>
              <a:t>Midjourney</a:t>
            </a:r>
            <a:endParaRPr lang="en-US" dirty="0">
              <a:solidFill>
                <a:srgbClr val="FFFF00"/>
              </a:solidFill>
            </a:endParaRPr>
          </a:p>
          <a:p>
            <a:r>
              <a:rPr lang="en-US" dirty="0">
                <a:solidFill>
                  <a:srgbClr val="FFFF00"/>
                </a:solidFill>
              </a:rPr>
              <a:t>Fermat</a:t>
            </a:r>
          </a:p>
          <a:p>
            <a:r>
              <a:rPr lang="en-US" dirty="0">
                <a:solidFill>
                  <a:srgbClr val="FFFF00"/>
                </a:solidFill>
              </a:rPr>
              <a:t>Elicit</a:t>
            </a:r>
          </a:p>
          <a:p>
            <a:r>
              <a:rPr lang="en-US" dirty="0">
                <a:solidFill>
                  <a:srgbClr val="FFFF00"/>
                </a:solidFill>
              </a:rPr>
              <a:t>Grammarly</a:t>
            </a:r>
          </a:p>
          <a:p>
            <a:r>
              <a:rPr lang="en-US" dirty="0">
                <a:solidFill>
                  <a:srgbClr val="FFFF00"/>
                </a:solidFill>
              </a:rPr>
              <a:t>[Or something else]</a:t>
            </a:r>
            <a:endParaRPr lang="en-US" dirty="0"/>
          </a:p>
          <a:p>
            <a:pPr marL="0" indent="0">
              <a:buNone/>
            </a:pPr>
            <a:endParaRPr lang="en-US" dirty="0"/>
          </a:p>
        </p:txBody>
      </p:sp>
    </p:spTree>
    <p:extLst>
      <p:ext uri="{BB962C8B-B14F-4D97-AF65-F5344CB8AC3E}">
        <p14:creationId xmlns:p14="http://schemas.microsoft.com/office/powerpoint/2010/main" val="37278238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D749-17EA-66D2-A74F-B8DD7DCB2E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053778-B7C5-0F3D-828D-B826BDBFB18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2AAA179-0F53-F470-257B-5DCB68F4F751}"/>
              </a:ext>
            </a:extLst>
          </p:cNvPr>
          <p:cNvPicPr>
            <a:picLocks noChangeAspect="1"/>
          </p:cNvPicPr>
          <p:nvPr/>
        </p:nvPicPr>
        <p:blipFill>
          <a:blip r:embed="rId3"/>
          <a:stretch>
            <a:fillRect/>
          </a:stretch>
        </p:blipFill>
        <p:spPr>
          <a:xfrm>
            <a:off x="3409500" y="0"/>
            <a:ext cx="5373000" cy="6858000"/>
          </a:xfrm>
          <a:prstGeom prst="rect">
            <a:avLst/>
          </a:prstGeom>
        </p:spPr>
      </p:pic>
    </p:spTree>
    <p:extLst>
      <p:ext uri="{BB962C8B-B14F-4D97-AF65-F5344CB8AC3E}">
        <p14:creationId xmlns:p14="http://schemas.microsoft.com/office/powerpoint/2010/main" val="3021312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5BCF0-39C2-74A6-1573-45017776D70A}"/>
              </a:ext>
            </a:extLst>
          </p:cNvPr>
          <p:cNvSpPr>
            <a:spLocks noGrp="1"/>
          </p:cNvSpPr>
          <p:nvPr>
            <p:ph type="title"/>
          </p:nvPr>
        </p:nvSpPr>
        <p:spPr/>
        <p:txBody>
          <a:bodyPr/>
          <a:lstStyle/>
          <a:p>
            <a:r>
              <a:rPr lang="en-US" dirty="0"/>
              <a:t>Specific uses of tools</a:t>
            </a:r>
          </a:p>
        </p:txBody>
      </p:sp>
      <p:sp>
        <p:nvSpPr>
          <p:cNvPr id="3" name="Content Placeholder 2">
            <a:extLst>
              <a:ext uri="{FF2B5EF4-FFF2-40B4-BE49-F238E27FC236}">
                <a16:creationId xmlns:a16="http://schemas.microsoft.com/office/drawing/2014/main" id="{6B0A6E5A-23A8-EB81-42C6-CBB42611E082}"/>
              </a:ext>
            </a:extLst>
          </p:cNvPr>
          <p:cNvSpPr>
            <a:spLocks noGrp="1"/>
          </p:cNvSpPr>
          <p:nvPr>
            <p:ph idx="1"/>
          </p:nvPr>
        </p:nvSpPr>
        <p:spPr/>
        <p:txBody>
          <a:bodyPr>
            <a:normAutofit fontScale="85000" lnSpcReduction="20000"/>
          </a:bodyPr>
          <a:lstStyle/>
          <a:p>
            <a:pPr marL="0" indent="0">
              <a:buNone/>
            </a:pPr>
            <a:r>
              <a:rPr lang="en-US" dirty="0"/>
              <a:t>You may [or may not] use AI tools in the following ways:</a:t>
            </a:r>
          </a:p>
          <a:p>
            <a:r>
              <a:rPr lang="en-US" dirty="0">
                <a:solidFill>
                  <a:srgbClr val="FFFF00"/>
                </a:solidFill>
              </a:rPr>
              <a:t>For brainstorming or idea generation</a:t>
            </a:r>
          </a:p>
          <a:p>
            <a:r>
              <a:rPr lang="en-US" dirty="0">
                <a:solidFill>
                  <a:srgbClr val="FFFF00"/>
                </a:solidFill>
              </a:rPr>
              <a:t>For locating possible sources</a:t>
            </a:r>
          </a:p>
          <a:p>
            <a:r>
              <a:rPr lang="en-US" dirty="0">
                <a:solidFill>
                  <a:srgbClr val="FFFF00"/>
                </a:solidFill>
              </a:rPr>
              <a:t>For generating counterarguments</a:t>
            </a:r>
          </a:p>
          <a:p>
            <a:r>
              <a:rPr lang="en-US" dirty="0">
                <a:solidFill>
                  <a:srgbClr val="FFFF00"/>
                </a:solidFill>
              </a:rPr>
              <a:t>For getting feedback on your work</a:t>
            </a:r>
          </a:p>
          <a:p>
            <a:r>
              <a:rPr lang="en-US" dirty="0">
                <a:solidFill>
                  <a:srgbClr val="FFFF00"/>
                </a:solidFill>
              </a:rPr>
              <a:t>For editing and proofreading</a:t>
            </a:r>
          </a:p>
          <a:p>
            <a:r>
              <a:rPr lang="en-US" dirty="0">
                <a:solidFill>
                  <a:srgbClr val="FFFF00"/>
                </a:solidFill>
              </a:rPr>
              <a:t>For summarizing readings</a:t>
            </a:r>
          </a:p>
          <a:p>
            <a:r>
              <a:rPr lang="en-US" dirty="0">
                <a:solidFill>
                  <a:srgbClr val="FFFF00"/>
                </a:solidFill>
              </a:rPr>
              <a:t>For writing computer code</a:t>
            </a:r>
          </a:p>
          <a:p>
            <a:r>
              <a:rPr lang="en-US" dirty="0">
                <a:solidFill>
                  <a:srgbClr val="FFFF00"/>
                </a:solidFill>
              </a:rPr>
              <a:t>For generating images for presentations</a:t>
            </a:r>
          </a:p>
          <a:p>
            <a:r>
              <a:rPr lang="en-US" dirty="0">
                <a:solidFill>
                  <a:srgbClr val="FFFF00"/>
                </a:solidFill>
              </a:rPr>
              <a:t>For checking your work on problem sets</a:t>
            </a:r>
          </a:p>
          <a:p>
            <a:r>
              <a:rPr lang="en-US" dirty="0">
                <a:solidFill>
                  <a:srgbClr val="FFFF00"/>
                </a:solidFill>
              </a:rPr>
              <a:t>[Or something else]</a:t>
            </a:r>
          </a:p>
        </p:txBody>
      </p:sp>
    </p:spTree>
    <p:extLst>
      <p:ext uri="{BB962C8B-B14F-4D97-AF65-F5344CB8AC3E}">
        <p14:creationId xmlns:p14="http://schemas.microsoft.com/office/powerpoint/2010/main" val="685112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7FF036-49C5-EAB5-394C-009FE5E95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83404"/>
            <a:ext cx="12192000" cy="5074596"/>
          </a:xfrm>
          <a:prstGeom prst="rect">
            <a:avLst/>
          </a:prstGeom>
        </p:spPr>
      </p:pic>
      <p:sp>
        <p:nvSpPr>
          <p:cNvPr id="6" name="Title 5">
            <a:extLst>
              <a:ext uri="{FF2B5EF4-FFF2-40B4-BE49-F238E27FC236}">
                <a16:creationId xmlns:a16="http://schemas.microsoft.com/office/drawing/2014/main" id="{9F12623C-28E5-AF58-F36B-9260EEC19331}"/>
              </a:ext>
            </a:extLst>
          </p:cNvPr>
          <p:cNvSpPr>
            <a:spLocks noGrp="1"/>
          </p:cNvSpPr>
          <p:nvPr>
            <p:ph type="title"/>
          </p:nvPr>
        </p:nvSpPr>
        <p:spPr/>
        <p:txBody>
          <a:bodyPr/>
          <a:lstStyle/>
          <a:p>
            <a:r>
              <a:rPr lang="en-US" dirty="0"/>
              <a:t>Everything Is Awesome!</a:t>
            </a:r>
          </a:p>
        </p:txBody>
      </p:sp>
    </p:spTree>
    <p:extLst>
      <p:ext uri="{BB962C8B-B14F-4D97-AF65-F5344CB8AC3E}">
        <p14:creationId xmlns:p14="http://schemas.microsoft.com/office/powerpoint/2010/main" val="3759196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3C18-A7FC-1097-A2AB-1C4D50E80FD9}"/>
              </a:ext>
            </a:extLst>
          </p:cNvPr>
          <p:cNvSpPr>
            <a:spLocks noGrp="1"/>
          </p:cNvSpPr>
          <p:nvPr>
            <p:ph type="title"/>
          </p:nvPr>
        </p:nvSpPr>
        <p:spPr/>
        <p:txBody>
          <a:bodyPr/>
          <a:lstStyle/>
          <a:p>
            <a:r>
              <a:rPr lang="en-US" dirty="0"/>
              <a:t>Transparency</a:t>
            </a:r>
          </a:p>
        </p:txBody>
      </p:sp>
      <p:sp>
        <p:nvSpPr>
          <p:cNvPr id="3" name="Content Placeholder 2">
            <a:extLst>
              <a:ext uri="{FF2B5EF4-FFF2-40B4-BE49-F238E27FC236}">
                <a16:creationId xmlns:a16="http://schemas.microsoft.com/office/drawing/2014/main" id="{F5DC292F-E704-3DD7-99F0-E12205836878}"/>
              </a:ext>
            </a:extLst>
          </p:cNvPr>
          <p:cNvSpPr>
            <a:spLocks noGrp="1"/>
          </p:cNvSpPr>
          <p:nvPr>
            <p:ph idx="1"/>
          </p:nvPr>
        </p:nvSpPr>
        <p:spPr/>
        <p:txBody>
          <a:bodyPr/>
          <a:lstStyle/>
          <a:p>
            <a:pPr marL="0" indent="0">
              <a:buNone/>
            </a:pPr>
            <a:r>
              <a:rPr lang="en-US" dirty="0"/>
              <a:t>If you use an AI tool to complete an assignment, please disclose your use of it by…</a:t>
            </a:r>
          </a:p>
          <a:p>
            <a:r>
              <a:rPr lang="en-US" dirty="0">
                <a:solidFill>
                  <a:srgbClr val="FFFF00"/>
                </a:solidFill>
              </a:rPr>
              <a:t>Citing the tool</a:t>
            </a:r>
          </a:p>
          <a:p>
            <a:r>
              <a:rPr lang="en-US" dirty="0">
                <a:solidFill>
                  <a:srgbClr val="FFFF00"/>
                </a:solidFill>
              </a:rPr>
              <a:t>Identifying which elements of the assignment were created using generative AI</a:t>
            </a:r>
          </a:p>
          <a:p>
            <a:r>
              <a:rPr lang="en-US" dirty="0">
                <a:solidFill>
                  <a:srgbClr val="FFFF00"/>
                </a:solidFill>
              </a:rPr>
              <a:t>Noting how you used the tool</a:t>
            </a:r>
          </a:p>
          <a:p>
            <a:r>
              <a:rPr lang="en-US" dirty="0">
                <a:solidFill>
                  <a:srgbClr val="FFFF00"/>
                </a:solidFill>
              </a:rPr>
              <a:t>Writing a brief reflection on how AI affected your process</a:t>
            </a:r>
          </a:p>
          <a:p>
            <a:r>
              <a:rPr lang="en-US" dirty="0">
                <a:solidFill>
                  <a:srgbClr val="FFFF00"/>
                </a:solidFill>
              </a:rPr>
              <a:t>[Or something else]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7688563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5F8E0-3E19-3E38-5DC8-769471A727F1}"/>
              </a:ext>
            </a:extLst>
          </p:cNvPr>
          <p:cNvSpPr>
            <a:spLocks noGrp="1"/>
          </p:cNvSpPr>
          <p:nvPr>
            <p:ph type="title"/>
          </p:nvPr>
        </p:nvSpPr>
        <p:spPr/>
        <p:txBody>
          <a:bodyPr/>
          <a:lstStyle/>
          <a:p>
            <a:r>
              <a:rPr lang="en-US" dirty="0"/>
              <a:t>Red Light / Yellow Light / Green Light</a:t>
            </a:r>
          </a:p>
        </p:txBody>
      </p:sp>
      <p:sp>
        <p:nvSpPr>
          <p:cNvPr id="3" name="Content Placeholder 2">
            <a:extLst>
              <a:ext uri="{FF2B5EF4-FFF2-40B4-BE49-F238E27FC236}">
                <a16:creationId xmlns:a16="http://schemas.microsoft.com/office/drawing/2014/main" id="{1C850DA7-9320-639F-DCFB-D46E15E6BFF1}"/>
              </a:ext>
            </a:extLst>
          </p:cNvPr>
          <p:cNvSpPr>
            <a:spLocks noGrp="1"/>
          </p:cNvSpPr>
          <p:nvPr>
            <p:ph idx="1"/>
          </p:nvPr>
        </p:nvSpPr>
        <p:spPr/>
        <p:txBody>
          <a:bodyPr/>
          <a:lstStyle/>
          <a:p>
            <a:pPr marL="0" indent="0">
              <a:buNone/>
            </a:pPr>
            <a:r>
              <a:rPr lang="en-US" dirty="0"/>
              <a:t>How would you describe your policies toward generative AI in your courses this fall?</a:t>
            </a:r>
          </a:p>
          <a:p>
            <a:pPr marL="514350" indent="-514350">
              <a:buAutoNum type="alphaUcPeriod"/>
            </a:pPr>
            <a:r>
              <a:rPr lang="en-US" dirty="0"/>
              <a:t>Red light – I’ll prohibit the use of AI.</a:t>
            </a:r>
          </a:p>
          <a:p>
            <a:pPr marL="514350" indent="-514350">
              <a:buAutoNum type="alphaUcPeriod"/>
            </a:pPr>
            <a:r>
              <a:rPr lang="en-US" dirty="0"/>
              <a:t>Yellow light – I’ll permit the use of AI, but with limitations.</a:t>
            </a:r>
          </a:p>
          <a:p>
            <a:pPr marL="514350" indent="-514350">
              <a:buAutoNum type="alphaUcPeriod"/>
            </a:pPr>
            <a:r>
              <a:rPr lang="en-US" dirty="0"/>
              <a:t>Green light – Let’s see what AI can do!</a:t>
            </a:r>
          </a:p>
          <a:p>
            <a:pPr marL="514350" indent="-514350">
              <a:buAutoNum type="alphaUcPeriod"/>
            </a:pPr>
            <a:r>
              <a:rPr lang="en-US" dirty="0"/>
              <a:t>No light – I’m not sure yet.</a:t>
            </a:r>
          </a:p>
        </p:txBody>
      </p:sp>
    </p:spTree>
    <p:extLst>
      <p:ext uri="{BB962C8B-B14F-4D97-AF65-F5344CB8AC3E}">
        <p14:creationId xmlns:p14="http://schemas.microsoft.com/office/powerpoint/2010/main" val="2626919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F4DD2-93BE-1628-9996-890553F848BD}"/>
              </a:ext>
            </a:extLst>
          </p:cNvPr>
          <p:cNvSpPr>
            <a:spLocks noGrp="1"/>
          </p:cNvSpPr>
          <p:nvPr>
            <p:ph type="title"/>
          </p:nvPr>
        </p:nvSpPr>
        <p:spPr/>
        <p:txBody>
          <a:bodyPr/>
          <a:lstStyle/>
          <a:p>
            <a:r>
              <a:rPr lang="en-US" dirty="0"/>
              <a:t>We might need to revise some assignments in light of new AI tools.</a:t>
            </a:r>
          </a:p>
        </p:txBody>
      </p:sp>
      <p:sp>
        <p:nvSpPr>
          <p:cNvPr id="3" name="Content Placeholder 2">
            <a:extLst>
              <a:ext uri="{FF2B5EF4-FFF2-40B4-BE49-F238E27FC236}">
                <a16:creationId xmlns:a16="http://schemas.microsoft.com/office/drawing/2014/main" id="{5D02D6E0-7F6E-F033-1004-17FCD159D552}"/>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DAD725B1-E96D-CE0F-EAA1-954CD332023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851910" y="2004695"/>
            <a:ext cx="4488180" cy="4488180"/>
          </a:xfrm>
          <a:prstGeom prst="rect">
            <a:avLst/>
          </a:prstGeom>
        </p:spPr>
      </p:pic>
    </p:spTree>
    <p:extLst>
      <p:ext uri="{BB962C8B-B14F-4D97-AF65-F5344CB8AC3E}">
        <p14:creationId xmlns:p14="http://schemas.microsoft.com/office/powerpoint/2010/main" val="1620461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2488B-9B94-98B1-B405-1BC8B2F761C6}"/>
              </a:ext>
            </a:extLst>
          </p:cNvPr>
          <p:cNvSpPr>
            <a:spLocks noGrp="1"/>
          </p:cNvSpPr>
          <p:nvPr>
            <p:ph type="title"/>
          </p:nvPr>
        </p:nvSpPr>
        <p:spPr/>
        <p:txBody>
          <a:bodyPr/>
          <a:lstStyle/>
          <a:p>
            <a:r>
              <a:rPr lang="en-US" dirty="0"/>
              <a:t>Expository Essay</a:t>
            </a:r>
          </a:p>
        </p:txBody>
      </p:sp>
      <p:sp>
        <p:nvSpPr>
          <p:cNvPr id="3" name="Content Placeholder 2">
            <a:extLst>
              <a:ext uri="{FF2B5EF4-FFF2-40B4-BE49-F238E27FC236}">
                <a16:creationId xmlns:a16="http://schemas.microsoft.com/office/drawing/2014/main" id="{491180C4-4A39-41C1-0696-232AEA00B105}"/>
              </a:ext>
            </a:extLst>
          </p:cNvPr>
          <p:cNvSpPr>
            <a:spLocks noGrp="1"/>
          </p:cNvSpPr>
          <p:nvPr>
            <p:ph idx="1"/>
          </p:nvPr>
        </p:nvSpPr>
        <p:spPr/>
        <p:txBody>
          <a:bodyPr>
            <a:noAutofit/>
          </a:bodyPr>
          <a:lstStyle/>
          <a:p>
            <a:pPr marL="0" indent="0">
              <a:lnSpc>
                <a:spcPct val="120000"/>
              </a:lnSpc>
              <a:buNone/>
            </a:pPr>
            <a:r>
              <a:rPr lang="en-US" sz="2000" dirty="0"/>
              <a:t>In this paper, you’ll describe the origin, use, influence, and mechanics of a code or cipher of your choice.  There are many codes and ciphers we won’t have time to explore in this course.  This assignment will provide you a chance to explore a piece of the history of cryptography that interests you personally and to share that exploration with an authentic audience.  Your “paper” will take the form of a blog post between 1,000 and 1,500 words that will be submitted for publication on the blog Wonders &amp; Marvels, a history blog edited by Vanderbilt prof Holly Tucker.  </a:t>
            </a:r>
          </a:p>
          <a:p>
            <a:pPr marL="0" indent="0">
              <a:lnSpc>
                <a:spcPct val="120000"/>
              </a:lnSpc>
              <a:buNone/>
            </a:pPr>
            <a:r>
              <a:rPr lang="en-US" sz="2000" dirty="0"/>
              <a:t>You’ll need to adopt a writing voice appropriate to Wonders &amp; Marvels, interest your audience in your chosen code or cipher, and explain the mechanics of your code or cipher (enciphering, deciphering, decryption) in ways your audience can understand.  The technical side of your post is the closest you’ll come to the kind of writing that mathematicians do, so be sure to be clear, precise, and concise.  This assignment will require some research on your part, and you’ll need to cite your sources in your blog post.  </a:t>
            </a:r>
          </a:p>
        </p:txBody>
      </p:sp>
    </p:spTree>
    <p:extLst>
      <p:ext uri="{BB962C8B-B14F-4D97-AF65-F5344CB8AC3E}">
        <p14:creationId xmlns:p14="http://schemas.microsoft.com/office/powerpoint/2010/main" val="1082169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507EA-6B40-B32F-51ED-661BCF5E1DB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681869B-3B9E-970A-AA05-9F2B3D1C607E}"/>
              </a:ext>
            </a:extLst>
          </p:cNvPr>
          <p:cNvSpPr>
            <a:spLocks noGrp="1"/>
          </p:cNvSpPr>
          <p:nvPr>
            <p:ph idx="1"/>
          </p:nvPr>
        </p:nvSpPr>
        <p:spPr>
          <a:xfrm>
            <a:off x="838200" y="1825625"/>
            <a:ext cx="4206766" cy="4351338"/>
          </a:xfrm>
        </p:spPr>
        <p:txBody>
          <a:bodyPr/>
          <a:lstStyle/>
          <a:p>
            <a:pPr marL="0" indent="0">
              <a:buNone/>
            </a:pPr>
            <a:r>
              <a:rPr lang="en-US" dirty="0"/>
              <a:t>How might students use AI tools while working on this assignment?</a:t>
            </a:r>
          </a:p>
          <a:p>
            <a:pPr marL="0" indent="0">
              <a:buNone/>
            </a:pPr>
            <a:r>
              <a:rPr lang="en-US" dirty="0"/>
              <a:t> </a:t>
            </a:r>
          </a:p>
        </p:txBody>
      </p:sp>
      <p:pic>
        <p:nvPicPr>
          <p:cNvPr id="5" name="Picture 4">
            <a:hlinkClick r:id="rId3"/>
            <a:extLst>
              <a:ext uri="{FF2B5EF4-FFF2-40B4-BE49-F238E27FC236}">
                <a16:creationId xmlns:a16="http://schemas.microsoft.com/office/drawing/2014/main" id="{4C117404-B80E-B925-B2F1-B532A8E1E0CF}"/>
              </a:ext>
            </a:extLst>
          </p:cNvPr>
          <p:cNvPicPr>
            <a:picLocks noChangeAspect="1"/>
          </p:cNvPicPr>
          <p:nvPr/>
        </p:nvPicPr>
        <p:blipFill>
          <a:blip r:embed="rId4"/>
          <a:stretch>
            <a:fillRect/>
          </a:stretch>
        </p:blipFill>
        <p:spPr>
          <a:xfrm>
            <a:off x="5264403" y="0"/>
            <a:ext cx="6927597" cy="6858000"/>
          </a:xfrm>
          <a:prstGeom prst="rect">
            <a:avLst/>
          </a:prstGeom>
        </p:spPr>
      </p:pic>
    </p:spTree>
    <p:extLst>
      <p:ext uri="{BB962C8B-B14F-4D97-AF65-F5344CB8AC3E}">
        <p14:creationId xmlns:p14="http://schemas.microsoft.com/office/powerpoint/2010/main" val="1108006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150C4-1981-617D-1CAD-2778308A25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106B23-6F6D-9138-95B9-9EBFD1F4D3E6}"/>
              </a:ext>
            </a:extLst>
          </p:cNvPr>
          <p:cNvSpPr>
            <a:spLocks noGrp="1"/>
          </p:cNvSpPr>
          <p:nvPr>
            <p:ph idx="1"/>
          </p:nvPr>
        </p:nvSpPr>
        <p:spPr/>
        <p:txBody>
          <a:bodyPr/>
          <a:lstStyle/>
          <a:p>
            <a:endParaRPr lang="en-US"/>
          </a:p>
        </p:txBody>
      </p:sp>
      <p:pic>
        <p:nvPicPr>
          <p:cNvPr id="5" name="Picture 4">
            <a:hlinkClick r:id="rId3"/>
            <a:extLst>
              <a:ext uri="{FF2B5EF4-FFF2-40B4-BE49-F238E27FC236}">
                <a16:creationId xmlns:a16="http://schemas.microsoft.com/office/drawing/2014/main" id="{D40FE05B-AD0B-36F8-9FE2-32B23C47B643}"/>
              </a:ext>
            </a:extLst>
          </p:cNvPr>
          <p:cNvPicPr>
            <a:picLocks noChangeAspect="1"/>
          </p:cNvPicPr>
          <p:nvPr/>
        </p:nvPicPr>
        <p:blipFill>
          <a:blip r:embed="rId4"/>
          <a:stretch>
            <a:fillRect/>
          </a:stretch>
        </p:blipFill>
        <p:spPr>
          <a:xfrm>
            <a:off x="952500" y="0"/>
            <a:ext cx="10287000" cy="6858000"/>
          </a:xfrm>
          <a:prstGeom prst="rect">
            <a:avLst/>
          </a:prstGeom>
        </p:spPr>
      </p:pic>
    </p:spTree>
    <p:extLst>
      <p:ext uri="{BB962C8B-B14F-4D97-AF65-F5344CB8AC3E}">
        <p14:creationId xmlns:p14="http://schemas.microsoft.com/office/powerpoint/2010/main" val="1755951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8BEC-69E7-6976-6EC2-E97D0ED9A97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CAED28D-86F3-50BC-C211-A459A348BD51}"/>
              </a:ext>
            </a:extLst>
          </p:cNvPr>
          <p:cNvSpPr>
            <a:spLocks noGrp="1"/>
          </p:cNvSpPr>
          <p:nvPr>
            <p:ph idx="1"/>
          </p:nvPr>
        </p:nvSpPr>
        <p:spPr/>
        <p:txBody>
          <a:bodyPr/>
          <a:lstStyle/>
          <a:p>
            <a:endParaRPr lang="en-US"/>
          </a:p>
        </p:txBody>
      </p:sp>
      <p:pic>
        <p:nvPicPr>
          <p:cNvPr id="5" name="Picture 4">
            <a:hlinkClick r:id="rId3"/>
            <a:extLst>
              <a:ext uri="{FF2B5EF4-FFF2-40B4-BE49-F238E27FC236}">
                <a16:creationId xmlns:a16="http://schemas.microsoft.com/office/drawing/2014/main" id="{640C7D02-B2F0-A1FF-F6AC-44B15B853D65}"/>
              </a:ext>
            </a:extLst>
          </p:cNvPr>
          <p:cNvPicPr>
            <a:picLocks noChangeAspect="1"/>
          </p:cNvPicPr>
          <p:nvPr/>
        </p:nvPicPr>
        <p:blipFill>
          <a:blip r:embed="rId4"/>
          <a:stretch>
            <a:fillRect/>
          </a:stretch>
        </p:blipFill>
        <p:spPr>
          <a:xfrm>
            <a:off x="2535382" y="0"/>
            <a:ext cx="7121236" cy="6858000"/>
          </a:xfrm>
          <a:prstGeom prst="rect">
            <a:avLst/>
          </a:prstGeom>
        </p:spPr>
      </p:pic>
    </p:spTree>
    <p:extLst>
      <p:ext uri="{BB962C8B-B14F-4D97-AF65-F5344CB8AC3E}">
        <p14:creationId xmlns:p14="http://schemas.microsoft.com/office/powerpoint/2010/main" val="26943164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E0108-D29E-318F-2885-38621E944F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2407463-B62A-F78F-45CF-CA8BA89D0886}"/>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F1502A61-6896-3C3F-D88F-341D769C5C67}"/>
              </a:ext>
            </a:extLst>
          </p:cNvPr>
          <p:cNvPicPr>
            <a:picLocks noChangeAspect="1"/>
          </p:cNvPicPr>
          <p:nvPr/>
        </p:nvPicPr>
        <p:blipFill>
          <a:blip r:embed="rId2"/>
          <a:stretch>
            <a:fillRect/>
          </a:stretch>
        </p:blipFill>
        <p:spPr>
          <a:xfrm>
            <a:off x="3000920" y="0"/>
            <a:ext cx="6190159" cy="6858000"/>
          </a:xfrm>
          <a:prstGeom prst="rect">
            <a:avLst/>
          </a:prstGeom>
        </p:spPr>
      </p:pic>
    </p:spTree>
    <p:extLst>
      <p:ext uri="{BB962C8B-B14F-4D97-AF65-F5344CB8AC3E}">
        <p14:creationId xmlns:p14="http://schemas.microsoft.com/office/powerpoint/2010/main" val="3283884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33E97-EBC1-F7D2-ECB0-0A82AB11A3D1}"/>
              </a:ext>
            </a:extLst>
          </p:cNvPr>
          <p:cNvSpPr>
            <a:spLocks noGrp="1"/>
          </p:cNvSpPr>
          <p:nvPr>
            <p:ph type="title"/>
          </p:nvPr>
        </p:nvSpPr>
        <p:spPr/>
        <p:txBody>
          <a:bodyPr/>
          <a:lstStyle/>
          <a:p>
            <a:r>
              <a:rPr lang="en-US" dirty="0"/>
              <a:t>My Makeover Decisions</a:t>
            </a:r>
          </a:p>
        </p:txBody>
      </p:sp>
      <p:sp>
        <p:nvSpPr>
          <p:cNvPr id="3" name="Content Placeholder 2">
            <a:extLst>
              <a:ext uri="{FF2B5EF4-FFF2-40B4-BE49-F238E27FC236}">
                <a16:creationId xmlns:a16="http://schemas.microsoft.com/office/drawing/2014/main" id="{57C619AC-6F06-6753-3394-4E96A6B359C3}"/>
              </a:ext>
            </a:extLst>
          </p:cNvPr>
          <p:cNvSpPr>
            <a:spLocks noGrp="1"/>
          </p:cNvSpPr>
          <p:nvPr>
            <p:ph idx="1"/>
          </p:nvPr>
        </p:nvSpPr>
        <p:spPr/>
        <p:txBody>
          <a:bodyPr/>
          <a:lstStyle/>
          <a:p>
            <a:pPr marL="514350" indent="-514350">
              <a:buFont typeface="+mj-lt"/>
              <a:buAutoNum type="arabicPeriod"/>
            </a:pPr>
            <a:r>
              <a:rPr lang="en-US" dirty="0"/>
              <a:t>Decide to teach writing with AI.</a:t>
            </a:r>
          </a:p>
          <a:p>
            <a:pPr marL="514350" indent="-514350">
              <a:buFont typeface="+mj-lt"/>
              <a:buAutoNum type="arabicPeriod"/>
            </a:pPr>
            <a:r>
              <a:rPr lang="en-US" dirty="0"/>
              <a:t>As a class activity, collaboratively evaluate a ChatGPT essay draft.</a:t>
            </a:r>
          </a:p>
          <a:p>
            <a:pPr marL="514350" indent="-514350">
              <a:buFont typeface="+mj-lt"/>
              <a:buAutoNum type="arabicPeriod"/>
            </a:pPr>
            <a:r>
              <a:rPr lang="en-US" dirty="0"/>
              <a:t>Spend class time on structured peer review.</a:t>
            </a:r>
          </a:p>
          <a:p>
            <a:pPr marL="514350" indent="-514350">
              <a:buFont typeface="+mj-lt"/>
              <a:buAutoNum type="arabicPeriod"/>
            </a:pPr>
            <a:r>
              <a:rPr lang="en-US" dirty="0"/>
              <a:t>Use AI source suggestions to teach about working with sources.</a:t>
            </a:r>
          </a:p>
          <a:p>
            <a:pPr marL="514350" indent="-514350">
              <a:buFont typeface="+mj-lt"/>
              <a:buAutoNum type="arabicPeriod"/>
            </a:pPr>
            <a:r>
              <a:rPr lang="en-US" dirty="0"/>
              <a:t>Ask students to document and reflect on their use of AI.</a:t>
            </a:r>
          </a:p>
          <a:p>
            <a:pPr marL="514350" indent="-514350">
              <a:buFont typeface="+mj-lt"/>
              <a:buAutoNum type="arabicPeriod"/>
            </a:pPr>
            <a:r>
              <a:rPr lang="en-US" dirty="0"/>
              <a:t>Revise the rubric to avoid allocating points to work that’s now too easy.</a:t>
            </a:r>
          </a:p>
        </p:txBody>
      </p:sp>
    </p:spTree>
    <p:extLst>
      <p:ext uri="{BB962C8B-B14F-4D97-AF65-F5344CB8AC3E}">
        <p14:creationId xmlns:p14="http://schemas.microsoft.com/office/powerpoint/2010/main" val="17856703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84399-B313-84EF-412D-2CCDDB6191AC}"/>
              </a:ext>
            </a:extLst>
          </p:cNvPr>
          <p:cNvSpPr>
            <a:spLocks noGrp="1"/>
          </p:cNvSpPr>
          <p:nvPr>
            <p:ph type="title"/>
          </p:nvPr>
        </p:nvSpPr>
        <p:spPr/>
        <p:txBody>
          <a:bodyPr/>
          <a:lstStyle/>
          <a:p>
            <a:r>
              <a:rPr lang="en-US" dirty="0"/>
              <a:t>Assignment Makeover</a:t>
            </a:r>
          </a:p>
        </p:txBody>
      </p:sp>
      <p:sp>
        <p:nvSpPr>
          <p:cNvPr id="3" name="Content Placeholder 2">
            <a:extLst>
              <a:ext uri="{FF2B5EF4-FFF2-40B4-BE49-F238E27FC236}">
                <a16:creationId xmlns:a16="http://schemas.microsoft.com/office/drawing/2014/main" id="{8B6AC10D-E90F-969B-C0FB-050B5F9E70F0}"/>
              </a:ext>
            </a:extLst>
          </p:cNvPr>
          <p:cNvSpPr>
            <a:spLocks noGrp="1"/>
          </p:cNvSpPr>
          <p:nvPr>
            <p:ph idx="1"/>
          </p:nvPr>
        </p:nvSpPr>
        <p:spPr/>
        <p:txBody>
          <a:bodyPr>
            <a:normAutofit lnSpcReduction="10000"/>
          </a:bodyPr>
          <a:lstStyle/>
          <a:p>
            <a:pPr marL="514350" indent="-514350">
              <a:buFont typeface="+mj-lt"/>
              <a:buAutoNum type="arabicPeriod"/>
            </a:pPr>
            <a:r>
              <a:rPr lang="en-US" dirty="0"/>
              <a:t>What’s the assignment? Why does it make sense for this course?</a:t>
            </a:r>
          </a:p>
          <a:p>
            <a:pPr marL="514350" indent="-514350">
              <a:buFont typeface="+mj-lt"/>
              <a:buAutoNum type="arabicPeriod"/>
            </a:pPr>
            <a:r>
              <a:rPr lang="en-US" dirty="0"/>
              <a:t>What are specific learning objectives for the assignment?</a:t>
            </a:r>
          </a:p>
          <a:p>
            <a:pPr marL="514350" indent="-514350">
              <a:buFont typeface="+mj-lt"/>
              <a:buAutoNum type="arabicPeriod"/>
            </a:pPr>
            <a:r>
              <a:rPr lang="en-US" dirty="0"/>
              <a:t>How might students use AI tools while working on the assignment? (This might take some experiments!)</a:t>
            </a:r>
          </a:p>
          <a:p>
            <a:pPr marL="514350" indent="-514350">
              <a:buFont typeface="+mj-lt"/>
              <a:buAutoNum type="arabicPeriod"/>
            </a:pPr>
            <a:r>
              <a:rPr lang="en-US" dirty="0"/>
              <a:t>How might AI undercut the goals of the assignment? How could you mitigate this?</a:t>
            </a:r>
          </a:p>
          <a:p>
            <a:pPr marL="514350" indent="-514350">
              <a:buFont typeface="+mj-lt"/>
              <a:buAutoNum type="arabicPeriod"/>
            </a:pPr>
            <a:r>
              <a:rPr lang="en-US" dirty="0"/>
              <a:t>How might AI enhance the assignment? Where would students need help figuring that out?</a:t>
            </a:r>
          </a:p>
          <a:p>
            <a:pPr marL="514350" indent="-514350">
              <a:buFont typeface="+mj-lt"/>
              <a:buAutoNum type="arabicPeriod"/>
            </a:pPr>
            <a:r>
              <a:rPr lang="en-US" dirty="0"/>
              <a:t>Focus on the process. How could you make the assignment more meaningful for students? Or support them more in the work?</a:t>
            </a:r>
          </a:p>
          <a:p>
            <a:pPr marL="514350" indent="-514350">
              <a:buFont typeface="+mj-lt"/>
              <a:buAutoNum type="arabicPeriod"/>
            </a:pPr>
            <a:endParaRPr lang="en-US" dirty="0"/>
          </a:p>
        </p:txBody>
      </p:sp>
    </p:spTree>
    <p:extLst>
      <p:ext uri="{BB962C8B-B14F-4D97-AF65-F5344CB8AC3E}">
        <p14:creationId xmlns:p14="http://schemas.microsoft.com/office/powerpoint/2010/main" val="174177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F5A13-6C7D-4EAD-5118-D5CED2B67EE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72B8C1-2E74-CAD9-FDB1-D2A3E222CF9F}"/>
              </a:ext>
            </a:extLst>
          </p:cNvPr>
          <p:cNvSpPr>
            <a:spLocks noGrp="1"/>
          </p:cNvSpPr>
          <p:nvPr>
            <p:ph idx="1"/>
          </p:nvPr>
        </p:nvSpPr>
        <p:spPr/>
        <p:txBody>
          <a:bodyPr/>
          <a:lstStyle/>
          <a:p>
            <a:pPr marL="0" indent="0" algn="ctr">
              <a:buNone/>
            </a:pPr>
            <a:r>
              <a:rPr lang="en-US" sz="3600" dirty="0"/>
              <a:t>“We are just entering an AI-powered golden age of writing, art, music, software, and science. It's going to be glorious. World historical.”</a:t>
            </a:r>
          </a:p>
          <a:p>
            <a:pPr marL="0" indent="0" algn="ctr">
              <a:buNone/>
            </a:pPr>
            <a:endParaRPr lang="en-US" sz="3600" dirty="0"/>
          </a:p>
          <a:p>
            <a:pPr marL="0" indent="0" algn="ctr">
              <a:buNone/>
            </a:pPr>
            <a:r>
              <a:rPr lang="en-US" dirty="0"/>
              <a:t>Marc Andreessen, co-founder of Netscape, 1/4/23</a:t>
            </a:r>
          </a:p>
        </p:txBody>
      </p:sp>
    </p:spTree>
    <p:extLst>
      <p:ext uri="{BB962C8B-B14F-4D97-AF65-F5344CB8AC3E}">
        <p14:creationId xmlns:p14="http://schemas.microsoft.com/office/powerpoint/2010/main" val="29510425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5BA2-361F-F8D4-5BA0-72A708682F77}"/>
              </a:ext>
            </a:extLst>
          </p:cNvPr>
          <p:cNvSpPr>
            <a:spLocks noGrp="1"/>
          </p:cNvSpPr>
          <p:nvPr>
            <p:ph type="title"/>
          </p:nvPr>
        </p:nvSpPr>
        <p:spPr/>
        <p:txBody>
          <a:bodyPr/>
          <a:lstStyle/>
          <a:p>
            <a:r>
              <a:rPr lang="en-US" dirty="0"/>
              <a:t>Table Discussion</a:t>
            </a:r>
          </a:p>
        </p:txBody>
      </p:sp>
      <p:sp>
        <p:nvSpPr>
          <p:cNvPr id="3" name="Content Placeholder 2">
            <a:extLst>
              <a:ext uri="{FF2B5EF4-FFF2-40B4-BE49-F238E27FC236}">
                <a16:creationId xmlns:a16="http://schemas.microsoft.com/office/drawing/2014/main" id="{9DE55894-3D73-4674-F806-A1765369926F}"/>
              </a:ext>
            </a:extLst>
          </p:cNvPr>
          <p:cNvSpPr>
            <a:spLocks noGrp="1"/>
          </p:cNvSpPr>
          <p:nvPr>
            <p:ph idx="1"/>
          </p:nvPr>
        </p:nvSpPr>
        <p:spPr/>
        <p:txBody>
          <a:bodyPr/>
          <a:lstStyle/>
          <a:p>
            <a:r>
              <a:rPr lang="en-US" dirty="0"/>
              <a:t>At your tables, identify an assignment that someone at your table might want to “makeover.”</a:t>
            </a:r>
          </a:p>
          <a:p>
            <a:r>
              <a:rPr lang="en-US" dirty="0"/>
              <a:t>Investigate how AI tools might be used for that assignment, then suggest ways to alter the assignment.</a:t>
            </a:r>
          </a:p>
        </p:txBody>
      </p:sp>
    </p:spTree>
    <p:extLst>
      <p:ext uri="{BB962C8B-B14F-4D97-AF65-F5344CB8AC3E}">
        <p14:creationId xmlns:p14="http://schemas.microsoft.com/office/powerpoint/2010/main" val="11665686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FFFDB-4505-6D2E-AA7C-2D7423891AA8}"/>
              </a:ext>
            </a:extLst>
          </p:cNvPr>
          <p:cNvSpPr>
            <a:spLocks noGrp="1"/>
          </p:cNvSpPr>
          <p:nvPr>
            <p:ph type="title"/>
          </p:nvPr>
        </p:nvSpPr>
        <p:spPr/>
        <p:txBody>
          <a:bodyPr/>
          <a:lstStyle/>
          <a:p>
            <a:r>
              <a:rPr lang="en-US" dirty="0"/>
              <a:t>Questions? There are so many…</a:t>
            </a:r>
          </a:p>
        </p:txBody>
      </p:sp>
      <p:sp>
        <p:nvSpPr>
          <p:cNvPr id="3" name="Content Placeholder 2">
            <a:extLst>
              <a:ext uri="{FF2B5EF4-FFF2-40B4-BE49-F238E27FC236}">
                <a16:creationId xmlns:a16="http://schemas.microsoft.com/office/drawing/2014/main" id="{8F3F51C3-1B82-A703-BA57-89F2F0D0654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747275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FBF3-7650-EA7A-751F-1C780B14BCA2}"/>
              </a:ext>
            </a:extLst>
          </p:cNvPr>
          <p:cNvSpPr>
            <a:spLocks noGrp="1"/>
          </p:cNvSpPr>
          <p:nvPr>
            <p:ph type="title"/>
          </p:nvPr>
        </p:nvSpPr>
        <p:spPr>
          <a:xfrm>
            <a:off x="838200" y="365125"/>
            <a:ext cx="6687207" cy="1325563"/>
          </a:xfrm>
        </p:spPr>
        <p:txBody>
          <a:bodyPr>
            <a:noAutofit/>
          </a:bodyPr>
          <a:lstStyle/>
          <a:p>
            <a:r>
              <a:rPr lang="en-US" sz="3600" dirty="0"/>
              <a:t>Factors of learning environments that may pressure students into cheating:</a:t>
            </a:r>
          </a:p>
        </p:txBody>
      </p:sp>
      <p:sp>
        <p:nvSpPr>
          <p:cNvPr id="7" name="Content Placeholder 6">
            <a:extLst>
              <a:ext uri="{FF2B5EF4-FFF2-40B4-BE49-F238E27FC236}">
                <a16:creationId xmlns:a16="http://schemas.microsoft.com/office/drawing/2014/main" id="{48467546-2BB0-DB62-E645-5B1682158ECF}"/>
              </a:ext>
            </a:extLst>
          </p:cNvPr>
          <p:cNvSpPr>
            <a:spLocks noGrp="1"/>
          </p:cNvSpPr>
          <p:nvPr>
            <p:ph idx="1"/>
          </p:nvPr>
        </p:nvSpPr>
        <p:spPr>
          <a:xfrm>
            <a:off x="838200" y="2141537"/>
            <a:ext cx="10515600" cy="4351338"/>
          </a:xfrm>
        </p:spPr>
        <p:txBody>
          <a:bodyPr/>
          <a:lstStyle/>
          <a:p>
            <a:r>
              <a:rPr lang="en-US" dirty="0"/>
              <a:t>An emphasis on performance</a:t>
            </a:r>
          </a:p>
          <a:p>
            <a:r>
              <a:rPr lang="en-US" dirty="0"/>
              <a:t>High stakes riding on the outcome</a:t>
            </a:r>
          </a:p>
          <a:p>
            <a:r>
              <a:rPr lang="en-US" dirty="0"/>
              <a:t>An extrinsic motivation for success</a:t>
            </a:r>
          </a:p>
          <a:p>
            <a:r>
              <a:rPr lang="en-US" dirty="0"/>
              <a:t>A low expectation of success</a:t>
            </a:r>
          </a:p>
        </p:txBody>
      </p:sp>
      <p:pic>
        <p:nvPicPr>
          <p:cNvPr id="1026" name="Picture 2">
            <a:extLst>
              <a:ext uri="{FF2B5EF4-FFF2-40B4-BE49-F238E27FC236}">
                <a16:creationId xmlns:a16="http://schemas.microsoft.com/office/drawing/2014/main" id="{DFA44572-170B-68B4-31AE-2CC3BCE62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2312" y="190500"/>
            <a:ext cx="4314825"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34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BFBF3-7650-EA7A-751F-1C780B14BCA2}"/>
              </a:ext>
            </a:extLst>
          </p:cNvPr>
          <p:cNvSpPr>
            <a:spLocks noGrp="1"/>
          </p:cNvSpPr>
          <p:nvPr>
            <p:ph type="title"/>
          </p:nvPr>
        </p:nvSpPr>
        <p:spPr>
          <a:xfrm>
            <a:off x="838200" y="365125"/>
            <a:ext cx="6687207" cy="1325563"/>
          </a:xfrm>
        </p:spPr>
        <p:txBody>
          <a:bodyPr>
            <a:noAutofit/>
          </a:bodyPr>
          <a:lstStyle/>
          <a:p>
            <a:r>
              <a:rPr lang="en-US" sz="3600" dirty="0"/>
              <a:t>Creating learning environments that reduce the motivation to cheat:</a:t>
            </a:r>
          </a:p>
        </p:txBody>
      </p:sp>
      <p:sp>
        <p:nvSpPr>
          <p:cNvPr id="7" name="Content Placeholder 6">
            <a:extLst>
              <a:ext uri="{FF2B5EF4-FFF2-40B4-BE49-F238E27FC236}">
                <a16:creationId xmlns:a16="http://schemas.microsoft.com/office/drawing/2014/main" id="{48467546-2BB0-DB62-E645-5B1682158ECF}"/>
              </a:ext>
            </a:extLst>
          </p:cNvPr>
          <p:cNvSpPr>
            <a:spLocks noGrp="1"/>
          </p:cNvSpPr>
          <p:nvPr>
            <p:ph idx="1"/>
          </p:nvPr>
        </p:nvSpPr>
        <p:spPr>
          <a:xfrm>
            <a:off x="838200" y="2141537"/>
            <a:ext cx="10515600" cy="4351338"/>
          </a:xfrm>
        </p:spPr>
        <p:txBody>
          <a:bodyPr/>
          <a:lstStyle/>
          <a:p>
            <a:r>
              <a:rPr lang="en-US" dirty="0"/>
              <a:t>Fostering intrinsic motivation</a:t>
            </a:r>
          </a:p>
          <a:p>
            <a:r>
              <a:rPr lang="en-US" dirty="0"/>
              <a:t>Learning for mastery</a:t>
            </a:r>
          </a:p>
          <a:p>
            <a:r>
              <a:rPr lang="en-US" dirty="0"/>
              <a:t>Lowering stakes</a:t>
            </a:r>
          </a:p>
          <a:p>
            <a:r>
              <a:rPr lang="en-US" dirty="0"/>
              <a:t>Instilling self-efficacy</a:t>
            </a:r>
          </a:p>
        </p:txBody>
      </p:sp>
      <p:pic>
        <p:nvPicPr>
          <p:cNvPr id="1026" name="Picture 2">
            <a:extLst>
              <a:ext uri="{FF2B5EF4-FFF2-40B4-BE49-F238E27FC236}">
                <a16:creationId xmlns:a16="http://schemas.microsoft.com/office/drawing/2014/main" id="{DFA44572-170B-68B4-31AE-2CC3BCE62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2312" y="190500"/>
            <a:ext cx="4314825" cy="647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37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6C86-4C9F-3CD6-E7AA-681128E17F6A}"/>
              </a:ext>
            </a:extLst>
          </p:cNvPr>
          <p:cNvSpPr>
            <a:spLocks noGrp="1"/>
          </p:cNvSpPr>
          <p:nvPr>
            <p:ph type="title"/>
          </p:nvPr>
        </p:nvSpPr>
        <p:spPr/>
        <p:txBody>
          <a:bodyPr/>
          <a:lstStyle/>
          <a:p>
            <a:r>
              <a:rPr lang="en-US" dirty="0"/>
              <a:t>Focus on the process.</a:t>
            </a:r>
          </a:p>
        </p:txBody>
      </p:sp>
      <p:sp>
        <p:nvSpPr>
          <p:cNvPr id="3" name="Content Placeholder 2">
            <a:extLst>
              <a:ext uri="{FF2B5EF4-FFF2-40B4-BE49-F238E27FC236}">
                <a16:creationId xmlns:a16="http://schemas.microsoft.com/office/drawing/2014/main" id="{CB2AC586-8E95-8513-F819-AF4D967867BC}"/>
              </a:ext>
            </a:extLst>
          </p:cNvPr>
          <p:cNvSpPr>
            <a:spLocks noGrp="1"/>
          </p:cNvSpPr>
          <p:nvPr>
            <p:ph idx="1"/>
          </p:nvPr>
        </p:nvSpPr>
        <p:spPr/>
        <p:txBody>
          <a:bodyPr/>
          <a:lstStyle/>
          <a:p>
            <a:r>
              <a:rPr lang="en-US" dirty="0"/>
              <a:t>Assign student work that is as interesting and meaningful to students as possible.</a:t>
            </a:r>
          </a:p>
          <a:p>
            <a:r>
              <a:rPr lang="en-US" dirty="0"/>
              <a:t>Communicate what makes the process of doing the work valuable.</a:t>
            </a:r>
          </a:p>
          <a:p>
            <a:r>
              <a:rPr lang="en-US" dirty="0"/>
              <a:t>Provide students the support they need in doing the work.</a:t>
            </a:r>
          </a:p>
          <a:p>
            <a:r>
              <a:rPr lang="en-US" dirty="0"/>
              <a:t>Focus on building relationships with students as a way to help them stay engaged.</a:t>
            </a:r>
          </a:p>
          <a:p>
            <a:endParaRPr lang="en-US" dirty="0"/>
          </a:p>
          <a:p>
            <a:pPr marL="0" indent="0">
              <a:buNone/>
            </a:pPr>
            <a:endParaRPr lang="en-US" dirty="0"/>
          </a:p>
        </p:txBody>
      </p:sp>
      <p:sp>
        <p:nvSpPr>
          <p:cNvPr id="5" name="TextBox 4">
            <a:extLst>
              <a:ext uri="{FF2B5EF4-FFF2-40B4-BE49-F238E27FC236}">
                <a16:creationId xmlns:a16="http://schemas.microsoft.com/office/drawing/2014/main" id="{35DF63B3-81C2-7269-690B-A8830CF42DAE}"/>
              </a:ext>
            </a:extLst>
          </p:cNvPr>
          <p:cNvSpPr txBox="1"/>
          <p:nvPr/>
        </p:nvSpPr>
        <p:spPr>
          <a:xfrm>
            <a:off x="838199" y="5807631"/>
            <a:ext cx="9503979" cy="523220"/>
          </a:xfrm>
          <a:prstGeom prst="rect">
            <a:avLst/>
          </a:prstGeom>
          <a:noFill/>
        </p:spPr>
        <p:txBody>
          <a:bodyPr wrap="square">
            <a:spAutoFit/>
          </a:bodyPr>
          <a:lstStyle/>
          <a:p>
            <a:pPr marL="0" indent="0">
              <a:buNone/>
            </a:pPr>
            <a:r>
              <a:rPr lang="en-US" sz="2800" dirty="0"/>
              <a:t>Anna Mills, California Community Colleges, March 2023</a:t>
            </a:r>
          </a:p>
        </p:txBody>
      </p:sp>
    </p:spTree>
    <p:extLst>
      <p:ext uri="{BB962C8B-B14F-4D97-AF65-F5344CB8AC3E}">
        <p14:creationId xmlns:p14="http://schemas.microsoft.com/office/powerpoint/2010/main" val="347184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00086-3BF7-FAC2-1E18-57F7D45FA364}"/>
              </a:ext>
            </a:extLst>
          </p:cNvPr>
          <p:cNvSpPr>
            <a:spLocks noGrp="1"/>
          </p:cNvSpPr>
          <p:nvPr>
            <p:ph type="title"/>
          </p:nvPr>
        </p:nvSpPr>
        <p:spPr/>
        <p:txBody>
          <a:bodyPr/>
          <a:lstStyle/>
          <a:p>
            <a:r>
              <a:rPr lang="en-US" dirty="0"/>
              <a:t>Looking Ahead</a:t>
            </a:r>
          </a:p>
        </p:txBody>
      </p:sp>
      <p:sp>
        <p:nvSpPr>
          <p:cNvPr id="3" name="Content Placeholder 2">
            <a:extLst>
              <a:ext uri="{FF2B5EF4-FFF2-40B4-BE49-F238E27FC236}">
                <a16:creationId xmlns:a16="http://schemas.microsoft.com/office/drawing/2014/main" id="{5D35B9B6-60DE-24A8-E046-D6C240C48FB3}"/>
              </a:ext>
            </a:extLst>
          </p:cNvPr>
          <p:cNvSpPr>
            <a:spLocks noGrp="1"/>
          </p:cNvSpPr>
          <p:nvPr>
            <p:ph idx="1"/>
          </p:nvPr>
        </p:nvSpPr>
        <p:spPr/>
        <p:txBody>
          <a:bodyPr>
            <a:normAutofit/>
          </a:bodyPr>
          <a:lstStyle/>
          <a:p>
            <a:pPr marL="0" indent="0">
              <a:buNone/>
            </a:pPr>
            <a:r>
              <a:rPr lang="en-US" dirty="0"/>
              <a:t>“But we will also need to devise new kinds of questions for advanced students—questions that are hard to answer even with AI assistance, because no one knows what the answer is yet…</a:t>
            </a:r>
          </a:p>
          <a:p>
            <a:pPr marL="0" indent="0">
              <a:buNone/>
            </a:pPr>
            <a:r>
              <a:rPr lang="en-US" dirty="0"/>
              <a:t>These are assignments of a more demanding kind than we have typically handed undergrads, but that’s the point. Some things are actually easier now, and colleges may have to stretch students further in order to challenge them.”</a:t>
            </a:r>
          </a:p>
          <a:p>
            <a:pPr marL="0" indent="0">
              <a:buNone/>
            </a:pPr>
            <a:r>
              <a:rPr lang="en-US" dirty="0"/>
              <a:t>Ted Underwood</a:t>
            </a:r>
          </a:p>
        </p:txBody>
      </p:sp>
    </p:spTree>
    <p:extLst>
      <p:ext uri="{BB962C8B-B14F-4D97-AF65-F5344CB8AC3E}">
        <p14:creationId xmlns:p14="http://schemas.microsoft.com/office/powerpoint/2010/main" val="1477013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333921-505E-AF84-6D6C-F15FE399D7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86A6AA3A-0891-E857-3888-8B5DB1E7B64E}"/>
              </a:ext>
            </a:extLst>
          </p:cNvPr>
          <p:cNvSpPr>
            <a:spLocks noGrp="1"/>
          </p:cNvSpPr>
          <p:nvPr>
            <p:ph type="ctrTitle"/>
          </p:nvPr>
        </p:nvSpPr>
        <p:spPr>
          <a:xfrm>
            <a:off x="212367" y="0"/>
            <a:ext cx="5029200" cy="2387600"/>
          </a:xfrm>
        </p:spPr>
        <p:txBody>
          <a:bodyPr>
            <a:noAutofit/>
          </a:bodyPr>
          <a:lstStyle/>
          <a:p>
            <a:pPr algn="r"/>
            <a:r>
              <a:rPr lang="en-US" sz="4000" dirty="0"/>
              <a:t>Teaching and Learning in the Age of Generative AI</a:t>
            </a:r>
            <a:br>
              <a:rPr lang="en-US" sz="4000" dirty="0"/>
            </a:br>
            <a:r>
              <a:rPr lang="en-US" sz="2800" dirty="0"/>
              <a:t>(The Good, the Bad, the Ugly)</a:t>
            </a:r>
            <a:endParaRPr lang="en-US" sz="4000" dirty="0"/>
          </a:p>
        </p:txBody>
      </p:sp>
      <p:sp>
        <p:nvSpPr>
          <p:cNvPr id="3" name="Subtitle 2">
            <a:extLst>
              <a:ext uri="{FF2B5EF4-FFF2-40B4-BE49-F238E27FC236}">
                <a16:creationId xmlns:a16="http://schemas.microsoft.com/office/drawing/2014/main" id="{EF9CDF95-013B-053F-5967-C314AE325DAE}"/>
              </a:ext>
            </a:extLst>
          </p:cNvPr>
          <p:cNvSpPr>
            <a:spLocks noGrp="1"/>
          </p:cNvSpPr>
          <p:nvPr>
            <p:ph type="subTitle" idx="1"/>
          </p:nvPr>
        </p:nvSpPr>
        <p:spPr>
          <a:xfrm>
            <a:off x="1524993" y="2445517"/>
            <a:ext cx="3665220" cy="1655762"/>
          </a:xfrm>
        </p:spPr>
        <p:txBody>
          <a:bodyPr>
            <a:normAutofit/>
          </a:bodyPr>
          <a:lstStyle/>
          <a:p>
            <a:pPr algn="r"/>
            <a:r>
              <a:rPr lang="en-US" sz="2000" dirty="0"/>
              <a:t>Derek Bruff, PhD,</a:t>
            </a:r>
            <a:br>
              <a:rPr lang="en-US" sz="2000" dirty="0"/>
            </a:br>
            <a:r>
              <a:rPr lang="en-US" sz="2000" dirty="0"/>
              <a:t>Center for Excellence in Teaching and Learning,</a:t>
            </a:r>
            <a:br>
              <a:rPr lang="en-US" sz="2000" dirty="0"/>
            </a:br>
            <a:r>
              <a:rPr lang="en-US" sz="2000" dirty="0"/>
              <a:t>University of Mississippi</a:t>
            </a:r>
          </a:p>
        </p:txBody>
      </p:sp>
      <p:pic>
        <p:nvPicPr>
          <p:cNvPr id="5" name="Picture 4">
            <a:extLst>
              <a:ext uri="{FF2B5EF4-FFF2-40B4-BE49-F238E27FC236}">
                <a16:creationId xmlns:a16="http://schemas.microsoft.com/office/drawing/2014/main" id="{A6EBD4E4-5D1A-CADF-6F31-12AF7A076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2713" y="3829050"/>
            <a:ext cx="2857500" cy="2857500"/>
          </a:xfrm>
          <a:prstGeom prst="rect">
            <a:avLst/>
          </a:prstGeom>
        </p:spPr>
      </p:pic>
      <p:sp>
        <p:nvSpPr>
          <p:cNvPr id="6" name="TextBox 5">
            <a:extLst>
              <a:ext uri="{FF2B5EF4-FFF2-40B4-BE49-F238E27FC236}">
                <a16:creationId xmlns:a16="http://schemas.microsoft.com/office/drawing/2014/main" id="{D74012C5-E2E4-139E-0516-7AEF8C95DAC1}"/>
              </a:ext>
            </a:extLst>
          </p:cNvPr>
          <p:cNvSpPr txBox="1"/>
          <p:nvPr/>
        </p:nvSpPr>
        <p:spPr>
          <a:xfrm>
            <a:off x="1500434" y="6317218"/>
            <a:ext cx="832279" cy="369332"/>
          </a:xfrm>
          <a:prstGeom prst="rect">
            <a:avLst/>
          </a:prstGeom>
          <a:noFill/>
        </p:spPr>
        <p:txBody>
          <a:bodyPr wrap="none" rtlCol="0">
            <a:spAutoFit/>
          </a:bodyPr>
          <a:lstStyle/>
          <a:p>
            <a:pPr algn="r"/>
            <a:r>
              <a:rPr lang="en-US" dirty="0"/>
              <a:t>Slides:</a:t>
            </a:r>
          </a:p>
        </p:txBody>
      </p:sp>
    </p:spTree>
    <p:extLst>
      <p:ext uri="{BB962C8B-B14F-4D97-AF65-F5344CB8AC3E}">
        <p14:creationId xmlns:p14="http://schemas.microsoft.com/office/powerpoint/2010/main" val="32038583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6B8CD-0D9B-8D60-6D54-933469EEB40A}"/>
              </a:ext>
            </a:extLst>
          </p:cNvPr>
          <p:cNvSpPr>
            <a:spLocks noGrp="1"/>
          </p:cNvSpPr>
          <p:nvPr>
            <p:ph type="title"/>
          </p:nvPr>
        </p:nvSpPr>
        <p:spPr/>
        <p:txBody>
          <a:bodyPr/>
          <a:lstStyle/>
          <a:p>
            <a:r>
              <a:rPr lang="en-US" dirty="0"/>
              <a:t>Reserve slides</a:t>
            </a:r>
          </a:p>
        </p:txBody>
      </p:sp>
      <p:sp>
        <p:nvSpPr>
          <p:cNvPr id="3" name="Content Placeholder 2">
            <a:extLst>
              <a:ext uri="{FF2B5EF4-FFF2-40B4-BE49-F238E27FC236}">
                <a16:creationId xmlns:a16="http://schemas.microsoft.com/office/drawing/2014/main" id="{27775B3C-539D-D73D-6783-AE83A1DAA87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78636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5ADC3-6C7A-822E-29A8-CF4D37D59F7A}"/>
              </a:ext>
            </a:extLst>
          </p:cNvPr>
          <p:cNvSpPr>
            <a:spLocks noGrp="1"/>
          </p:cNvSpPr>
          <p:nvPr>
            <p:ph type="title"/>
          </p:nvPr>
        </p:nvSpPr>
        <p:spPr/>
        <p:txBody>
          <a:bodyPr/>
          <a:lstStyle/>
          <a:p>
            <a:r>
              <a:rPr lang="en-US" dirty="0"/>
              <a:t>Infographics</a:t>
            </a:r>
          </a:p>
        </p:txBody>
      </p:sp>
      <p:pic>
        <p:nvPicPr>
          <p:cNvPr id="7" name="Picture 6">
            <a:extLst>
              <a:ext uri="{FF2B5EF4-FFF2-40B4-BE49-F238E27FC236}">
                <a16:creationId xmlns:a16="http://schemas.microsoft.com/office/drawing/2014/main" id="{E18B8019-FA5C-0A27-50D0-EAAF1FD1E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8657" y="8403"/>
            <a:ext cx="5225143" cy="6858000"/>
          </a:xfrm>
          <a:prstGeom prst="rect">
            <a:avLst/>
          </a:prstGeom>
        </p:spPr>
      </p:pic>
      <p:sp>
        <p:nvSpPr>
          <p:cNvPr id="4" name="Content Placeholder 3">
            <a:extLst>
              <a:ext uri="{FF2B5EF4-FFF2-40B4-BE49-F238E27FC236}">
                <a16:creationId xmlns:a16="http://schemas.microsoft.com/office/drawing/2014/main" id="{947D5D74-C0BA-E5FD-F40D-B03237681692}"/>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55C3B368-3CE8-9139-A75A-4FE68CF40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157" y="2307541"/>
            <a:ext cx="5232187" cy="3387506"/>
          </a:xfrm>
          <a:prstGeom prst="rect">
            <a:avLst/>
          </a:prstGeom>
        </p:spPr>
      </p:pic>
    </p:spTree>
    <p:extLst>
      <p:ext uri="{BB962C8B-B14F-4D97-AF65-F5344CB8AC3E}">
        <p14:creationId xmlns:p14="http://schemas.microsoft.com/office/powerpoint/2010/main" val="1773339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3CAD-1E66-4D9F-C445-D847CB013D9B}"/>
              </a:ext>
            </a:extLst>
          </p:cNvPr>
          <p:cNvSpPr>
            <a:spLocks noGrp="1"/>
          </p:cNvSpPr>
          <p:nvPr>
            <p:ph type="title"/>
          </p:nvPr>
        </p:nvSpPr>
        <p:spPr/>
        <p:txBody>
          <a:bodyPr/>
          <a:lstStyle/>
          <a:p>
            <a:r>
              <a:rPr lang="en-US" dirty="0"/>
              <a:t>Infographic Learning Objectives</a:t>
            </a:r>
          </a:p>
        </p:txBody>
      </p:sp>
      <p:sp>
        <p:nvSpPr>
          <p:cNvPr id="3" name="Content Placeholder 2">
            <a:extLst>
              <a:ext uri="{FF2B5EF4-FFF2-40B4-BE49-F238E27FC236}">
                <a16:creationId xmlns:a16="http://schemas.microsoft.com/office/drawing/2014/main" id="{41867D1E-E552-3357-CECF-FBBCF87913F1}"/>
              </a:ext>
            </a:extLst>
          </p:cNvPr>
          <p:cNvSpPr>
            <a:spLocks noGrp="1"/>
          </p:cNvSpPr>
          <p:nvPr>
            <p:ph idx="1"/>
          </p:nvPr>
        </p:nvSpPr>
        <p:spPr/>
        <p:txBody>
          <a:bodyPr numCol="2">
            <a:normAutofit fontScale="92500"/>
          </a:bodyPr>
          <a:lstStyle/>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Determine an appropriate research question.</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Brainstorm possible research questions.</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Draw on personal interests or prior experiences.</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Assess a question’s feasibility for this project.</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Work with partners to select a research question.</a:t>
            </a: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Work with potentially messy data.</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Determine appropriate kinds of data for this question.</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Obtain data from multiple (non-textbook) sources.</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Vet gathered data for usability.</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Spot project roadblocks that would require backtracking.</a:t>
            </a:r>
            <a:br>
              <a:rPr lang="en-US" sz="1800" dirty="0">
                <a:solidFill>
                  <a:schemeClr val="bg1"/>
                </a:solidFill>
                <a:effectLst/>
                <a:ea typeface="Calibri" panose="020F0502020204030204" pitchFamily="34" charset="0"/>
                <a:cs typeface="Times New Roman" panose="02020603050405020304" pitchFamily="18" charset="0"/>
              </a:rPr>
            </a:br>
            <a:endParaRPr lang="en-US" sz="1800" dirty="0">
              <a:solidFill>
                <a:schemeClr val="bg1"/>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Apply statistical techniques correctly.</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Determine appropriate techniques for the available data.</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Determine assumptions that need to be tested.</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Compute p-values, given a well-structured set of data.</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Interpret results of statistical techniques in the problem context.</a:t>
            </a: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Visualize and communication results.</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Identify relevant visualization techniques.</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Evaluate potential visualization options for meaning and appeal.</a:t>
            </a:r>
          </a:p>
          <a:p>
            <a:pPr marL="742950" marR="0" lvl="1" indent="-285750">
              <a:lnSpc>
                <a:spcPct val="107000"/>
              </a:lnSpc>
              <a:spcBef>
                <a:spcPts val="0"/>
              </a:spcBef>
              <a:spcAft>
                <a:spcPts val="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Organize visuals and text into a coherent whole.</a:t>
            </a:r>
          </a:p>
          <a:p>
            <a:pPr marL="742950" marR="0" lvl="1" indent="-285750">
              <a:lnSpc>
                <a:spcPct val="107000"/>
              </a:lnSpc>
              <a:spcBef>
                <a:spcPts val="0"/>
              </a:spcBef>
              <a:spcAft>
                <a:spcPts val="800"/>
              </a:spcAft>
              <a:buFont typeface="+mj-lt"/>
              <a:buAutoNum type="alphaLcPeriod"/>
            </a:pPr>
            <a:r>
              <a:rPr lang="en-US" sz="1800" dirty="0">
                <a:solidFill>
                  <a:schemeClr val="bg1"/>
                </a:solidFill>
                <a:effectLst/>
                <a:ea typeface="Calibri" panose="020F0502020204030204" pitchFamily="34" charset="0"/>
                <a:cs typeface="Times New Roman" panose="02020603050405020304" pitchFamily="18" charset="0"/>
              </a:rPr>
              <a:t>Build infographic using graphic design software.</a:t>
            </a:r>
          </a:p>
        </p:txBody>
      </p:sp>
    </p:spTree>
    <p:extLst>
      <p:ext uri="{BB962C8B-B14F-4D97-AF65-F5344CB8AC3E}">
        <p14:creationId xmlns:p14="http://schemas.microsoft.com/office/powerpoint/2010/main" val="4070980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3092-01CD-CEC8-EFCC-27FFE1F0D8ED}"/>
              </a:ext>
            </a:extLst>
          </p:cNvPr>
          <p:cNvSpPr>
            <a:spLocks noGrp="1"/>
          </p:cNvSpPr>
          <p:nvPr>
            <p:ph type="title"/>
          </p:nvPr>
        </p:nvSpPr>
        <p:spPr>
          <a:xfrm>
            <a:off x="838200" y="365125"/>
            <a:ext cx="10515600" cy="1325563"/>
          </a:xfrm>
        </p:spPr>
        <p:txBody>
          <a:bodyPr/>
          <a:lstStyle/>
          <a:p>
            <a:r>
              <a:rPr lang="en-US" dirty="0"/>
              <a:t>AI can draw for you.</a:t>
            </a:r>
          </a:p>
        </p:txBody>
      </p:sp>
      <p:pic>
        <p:nvPicPr>
          <p:cNvPr id="5" name="Picture 4">
            <a:extLst>
              <a:ext uri="{FF2B5EF4-FFF2-40B4-BE49-F238E27FC236}">
                <a16:creationId xmlns:a16="http://schemas.microsoft.com/office/drawing/2014/main" id="{F452BD1B-65B9-04B0-4977-7FAEFEDE46B4}"/>
              </a:ext>
            </a:extLst>
          </p:cNvPr>
          <p:cNvPicPr>
            <a:picLocks noChangeAspect="1"/>
          </p:cNvPicPr>
          <p:nvPr/>
        </p:nvPicPr>
        <p:blipFill rotWithShape="1">
          <a:blip r:embed="rId3"/>
          <a:srcRect l="28085" r="27958"/>
          <a:stretch/>
        </p:blipFill>
        <p:spPr>
          <a:xfrm>
            <a:off x="7246620" y="365125"/>
            <a:ext cx="4808220" cy="6253465"/>
          </a:xfrm>
          <a:prstGeom prst="rect">
            <a:avLst/>
          </a:prstGeom>
        </p:spPr>
      </p:pic>
      <p:sp>
        <p:nvSpPr>
          <p:cNvPr id="6" name="TextBox 5">
            <a:extLst>
              <a:ext uri="{FF2B5EF4-FFF2-40B4-BE49-F238E27FC236}">
                <a16:creationId xmlns:a16="http://schemas.microsoft.com/office/drawing/2014/main" id="{04242FB3-5B98-C5AC-DD12-166D47993235}"/>
              </a:ext>
            </a:extLst>
          </p:cNvPr>
          <p:cNvSpPr txBox="1"/>
          <p:nvPr/>
        </p:nvSpPr>
        <p:spPr>
          <a:xfrm>
            <a:off x="2545080" y="5538768"/>
            <a:ext cx="4617720" cy="954107"/>
          </a:xfrm>
          <a:prstGeom prst="rect">
            <a:avLst/>
          </a:prstGeom>
          <a:noFill/>
        </p:spPr>
        <p:txBody>
          <a:bodyPr wrap="square" rtlCol="0">
            <a:spAutoFit/>
          </a:bodyPr>
          <a:lstStyle/>
          <a:p>
            <a:pPr algn="r"/>
            <a:r>
              <a:rPr lang="en-US" sz="2800" dirty="0"/>
              <a:t>“Zarya of the Dawn”</a:t>
            </a:r>
            <a:br>
              <a:rPr lang="en-US" sz="2800" dirty="0"/>
            </a:br>
            <a:r>
              <a:rPr lang="en-US" sz="2800" dirty="0"/>
              <a:t>Kristina </a:t>
            </a:r>
            <a:r>
              <a:rPr lang="en-US" sz="2800" dirty="0" err="1"/>
              <a:t>Kashtanova</a:t>
            </a:r>
            <a:endParaRPr lang="en-US" sz="2800" dirty="0"/>
          </a:p>
        </p:txBody>
      </p:sp>
    </p:spTree>
    <p:extLst>
      <p:ext uri="{BB962C8B-B14F-4D97-AF65-F5344CB8AC3E}">
        <p14:creationId xmlns:p14="http://schemas.microsoft.com/office/powerpoint/2010/main" val="25660912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3CAD-1E66-4D9F-C445-D847CB013D9B}"/>
              </a:ext>
            </a:extLst>
          </p:cNvPr>
          <p:cNvSpPr>
            <a:spLocks noGrp="1"/>
          </p:cNvSpPr>
          <p:nvPr>
            <p:ph type="title"/>
          </p:nvPr>
        </p:nvSpPr>
        <p:spPr/>
        <p:txBody>
          <a:bodyPr/>
          <a:lstStyle/>
          <a:p>
            <a:r>
              <a:rPr lang="en-US" dirty="0"/>
              <a:t>Infographic Learning Objectives</a:t>
            </a:r>
          </a:p>
        </p:txBody>
      </p:sp>
      <p:sp>
        <p:nvSpPr>
          <p:cNvPr id="3" name="Content Placeholder 2">
            <a:extLst>
              <a:ext uri="{FF2B5EF4-FFF2-40B4-BE49-F238E27FC236}">
                <a16:creationId xmlns:a16="http://schemas.microsoft.com/office/drawing/2014/main" id="{41867D1E-E552-3357-CECF-FBBCF87913F1}"/>
              </a:ext>
            </a:extLst>
          </p:cNvPr>
          <p:cNvSpPr>
            <a:spLocks noGrp="1"/>
          </p:cNvSpPr>
          <p:nvPr>
            <p:ph idx="1"/>
          </p:nvPr>
        </p:nvSpPr>
        <p:spPr/>
        <p:txBody>
          <a:bodyPr numCol="2">
            <a:normAutofit fontScale="92500"/>
          </a:bodyPr>
          <a:lstStyle/>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Determine an appropriate research question.</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Brainstorm possible research questions.</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Draw on personal interests or prior experiences.</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Assess a question’s feasibility for this project.</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Work with partners to select a research question.</a:t>
            </a: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Work with potentially messy data.</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Determine appropriate kinds of data for this question.</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Obtain data from multiple (non-textbook) sources.</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Vet gathered data for usability.</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Spot project roadblocks that would require backtracking.</a:t>
            </a:r>
            <a:br>
              <a:rPr lang="en-US" sz="1800" dirty="0">
                <a:effectLst/>
                <a:ea typeface="Calibri" panose="020F0502020204030204" pitchFamily="34" charset="0"/>
                <a:cs typeface="Times New Roman" panose="02020603050405020304" pitchFamily="18" charset="0"/>
              </a:rPr>
            </a:br>
            <a:endParaRPr lang="en-US" sz="1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Apply statistical techniques correctly.</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Determine appropriate techniques for the available data.</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Determine assumptions that need to be tested.</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Compute p-values, given a well-structured set of data.</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Interpret results of statistical techniques in the problem context.</a:t>
            </a: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Visualize and communication results.</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Identify relevant visualization techniques.</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Evaluate potential visualization options for meaning and appeal.</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Organize visuals and text into a coherent whole.</a:t>
            </a:r>
          </a:p>
          <a:p>
            <a:pPr marL="742950" marR="0" lvl="1" indent="-285750">
              <a:lnSpc>
                <a:spcPct val="107000"/>
              </a:lnSpc>
              <a:spcBef>
                <a:spcPts val="0"/>
              </a:spcBef>
              <a:spcAft>
                <a:spcPts val="800"/>
              </a:spcAft>
              <a:buFont typeface="+mj-lt"/>
              <a:buAutoNum type="alphaLcPeriod"/>
            </a:pPr>
            <a:r>
              <a:rPr lang="en-US" sz="1800" dirty="0">
                <a:effectLst/>
                <a:ea typeface="Calibri" panose="020F0502020204030204" pitchFamily="34" charset="0"/>
                <a:cs typeface="Times New Roman" panose="02020603050405020304" pitchFamily="18" charset="0"/>
              </a:rPr>
              <a:t>Build infographic using graphic design software.</a:t>
            </a:r>
          </a:p>
        </p:txBody>
      </p:sp>
    </p:spTree>
    <p:extLst>
      <p:ext uri="{BB962C8B-B14F-4D97-AF65-F5344CB8AC3E}">
        <p14:creationId xmlns:p14="http://schemas.microsoft.com/office/powerpoint/2010/main" val="33928165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1517-BCE5-57BC-4483-4E209376547A}"/>
              </a:ext>
            </a:extLst>
          </p:cNvPr>
          <p:cNvSpPr>
            <a:spLocks noGrp="1"/>
          </p:cNvSpPr>
          <p:nvPr>
            <p:ph type="title"/>
          </p:nvPr>
        </p:nvSpPr>
        <p:spPr>
          <a:xfrm>
            <a:off x="848710" y="627884"/>
            <a:ext cx="3471041" cy="1325563"/>
          </a:xfrm>
        </p:spPr>
        <p:txBody>
          <a:bodyPr>
            <a:normAutofit fontScale="90000"/>
          </a:bodyPr>
          <a:lstStyle/>
          <a:p>
            <a:r>
              <a:rPr lang="en-US" dirty="0"/>
              <a:t>ChatGPT can visualize data for you.</a:t>
            </a:r>
          </a:p>
        </p:txBody>
      </p:sp>
      <p:pic>
        <p:nvPicPr>
          <p:cNvPr id="7" name="Picture 6">
            <a:extLst>
              <a:ext uri="{FF2B5EF4-FFF2-40B4-BE49-F238E27FC236}">
                <a16:creationId xmlns:a16="http://schemas.microsoft.com/office/drawing/2014/main" id="{8F81FC14-0292-4E56-0236-2DEAAF32C16C}"/>
              </a:ext>
            </a:extLst>
          </p:cNvPr>
          <p:cNvPicPr>
            <a:picLocks noChangeAspect="1"/>
          </p:cNvPicPr>
          <p:nvPr/>
        </p:nvPicPr>
        <p:blipFill>
          <a:blip r:embed="rId3"/>
          <a:stretch>
            <a:fillRect/>
          </a:stretch>
        </p:blipFill>
        <p:spPr>
          <a:xfrm>
            <a:off x="4619625" y="547687"/>
            <a:ext cx="7219950" cy="5762625"/>
          </a:xfrm>
          <a:prstGeom prst="rect">
            <a:avLst/>
          </a:prstGeom>
        </p:spPr>
      </p:pic>
      <p:pic>
        <p:nvPicPr>
          <p:cNvPr id="9" name="Picture 8">
            <a:extLst>
              <a:ext uri="{FF2B5EF4-FFF2-40B4-BE49-F238E27FC236}">
                <a16:creationId xmlns:a16="http://schemas.microsoft.com/office/drawing/2014/main" id="{2B9121DE-E1ED-4C58-5D18-6911E6C454B2}"/>
              </a:ext>
            </a:extLst>
          </p:cNvPr>
          <p:cNvPicPr>
            <a:picLocks noChangeAspect="1"/>
          </p:cNvPicPr>
          <p:nvPr/>
        </p:nvPicPr>
        <p:blipFill>
          <a:blip r:embed="rId4"/>
          <a:stretch>
            <a:fillRect/>
          </a:stretch>
        </p:blipFill>
        <p:spPr>
          <a:xfrm>
            <a:off x="4619625" y="0"/>
            <a:ext cx="7189992" cy="6858000"/>
          </a:xfrm>
          <a:prstGeom prst="rect">
            <a:avLst/>
          </a:prstGeom>
        </p:spPr>
      </p:pic>
      <p:pic>
        <p:nvPicPr>
          <p:cNvPr id="13" name="Picture 12">
            <a:extLst>
              <a:ext uri="{FF2B5EF4-FFF2-40B4-BE49-F238E27FC236}">
                <a16:creationId xmlns:a16="http://schemas.microsoft.com/office/drawing/2014/main" id="{2C137980-DCCC-3322-AA0B-4A295DD7C018}"/>
              </a:ext>
            </a:extLst>
          </p:cNvPr>
          <p:cNvPicPr>
            <a:picLocks noChangeAspect="1"/>
          </p:cNvPicPr>
          <p:nvPr/>
        </p:nvPicPr>
        <p:blipFill>
          <a:blip r:embed="rId5"/>
          <a:stretch>
            <a:fillRect/>
          </a:stretch>
        </p:blipFill>
        <p:spPr>
          <a:xfrm>
            <a:off x="4739532" y="0"/>
            <a:ext cx="6950177" cy="6858000"/>
          </a:xfrm>
          <a:prstGeom prst="rect">
            <a:avLst/>
          </a:prstGeom>
        </p:spPr>
      </p:pic>
    </p:spTree>
    <p:extLst>
      <p:ext uri="{BB962C8B-B14F-4D97-AF65-F5344CB8AC3E}">
        <p14:creationId xmlns:p14="http://schemas.microsoft.com/office/powerpoint/2010/main" val="33395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8B37-E772-CE0B-3FED-CAD974929325}"/>
              </a:ext>
            </a:extLst>
          </p:cNvPr>
          <p:cNvSpPr>
            <a:spLocks noGrp="1"/>
          </p:cNvSpPr>
          <p:nvPr>
            <p:ph type="title"/>
          </p:nvPr>
        </p:nvSpPr>
        <p:spPr/>
        <p:txBody>
          <a:bodyPr/>
          <a:lstStyle/>
          <a:p>
            <a:r>
              <a:rPr lang="en-US" dirty="0"/>
              <a:t>Google Bard can analyze data visualizations for you.</a:t>
            </a:r>
          </a:p>
        </p:txBody>
      </p:sp>
      <p:pic>
        <p:nvPicPr>
          <p:cNvPr id="6" name="Content Placeholder 5">
            <a:extLst>
              <a:ext uri="{FF2B5EF4-FFF2-40B4-BE49-F238E27FC236}">
                <a16:creationId xmlns:a16="http://schemas.microsoft.com/office/drawing/2014/main" id="{274542C6-DE16-87C0-DA87-063BF412C7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5099" y="1825625"/>
            <a:ext cx="9741801" cy="4351338"/>
          </a:xfrm>
        </p:spPr>
      </p:pic>
    </p:spTree>
    <p:extLst>
      <p:ext uri="{BB962C8B-B14F-4D97-AF65-F5344CB8AC3E}">
        <p14:creationId xmlns:p14="http://schemas.microsoft.com/office/powerpoint/2010/main" val="357099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1DF244-0F6B-DB27-4FAE-9E78C27B61F7}"/>
              </a:ext>
            </a:extLst>
          </p:cNvPr>
          <p:cNvPicPr>
            <a:picLocks noChangeAspect="1"/>
          </p:cNvPicPr>
          <p:nvPr/>
        </p:nvPicPr>
        <p:blipFill>
          <a:blip r:embed="rId3"/>
          <a:stretch>
            <a:fillRect/>
          </a:stretch>
        </p:blipFill>
        <p:spPr>
          <a:xfrm>
            <a:off x="1011044" y="0"/>
            <a:ext cx="10169912" cy="6858000"/>
          </a:xfrm>
          <a:prstGeom prst="rect">
            <a:avLst/>
          </a:prstGeom>
        </p:spPr>
      </p:pic>
    </p:spTree>
    <p:extLst>
      <p:ext uri="{BB962C8B-B14F-4D97-AF65-F5344CB8AC3E}">
        <p14:creationId xmlns:p14="http://schemas.microsoft.com/office/powerpoint/2010/main" val="1577662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3CAD-1E66-4D9F-C445-D847CB013D9B}"/>
              </a:ext>
            </a:extLst>
          </p:cNvPr>
          <p:cNvSpPr>
            <a:spLocks noGrp="1"/>
          </p:cNvSpPr>
          <p:nvPr>
            <p:ph type="title"/>
          </p:nvPr>
        </p:nvSpPr>
        <p:spPr/>
        <p:txBody>
          <a:bodyPr/>
          <a:lstStyle/>
          <a:p>
            <a:r>
              <a:rPr lang="en-US" dirty="0"/>
              <a:t>Infographic Learning Objectives</a:t>
            </a:r>
          </a:p>
        </p:txBody>
      </p:sp>
      <p:sp>
        <p:nvSpPr>
          <p:cNvPr id="3" name="Content Placeholder 2">
            <a:extLst>
              <a:ext uri="{FF2B5EF4-FFF2-40B4-BE49-F238E27FC236}">
                <a16:creationId xmlns:a16="http://schemas.microsoft.com/office/drawing/2014/main" id="{41867D1E-E552-3357-CECF-FBBCF87913F1}"/>
              </a:ext>
            </a:extLst>
          </p:cNvPr>
          <p:cNvSpPr>
            <a:spLocks noGrp="1"/>
          </p:cNvSpPr>
          <p:nvPr>
            <p:ph idx="1"/>
          </p:nvPr>
        </p:nvSpPr>
        <p:spPr/>
        <p:txBody>
          <a:bodyPr numCol="2">
            <a:normAutofit fontScale="92500"/>
          </a:bodyPr>
          <a:lstStyle/>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Determine an appropriate research question.</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Brainstorm possible research questions.</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Draw on personal interests or prior experiences.</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Assess a question’s feasibility for this project.</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Work with partners to select a research question.</a:t>
            </a: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Work with potentially messy data.</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Determine appropriate kinds of data for this question.</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Obtain data from multiple (non-textbook) sources.</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Vet gathered data for usability.</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Spot project roadblocks that would require backtracking.</a:t>
            </a:r>
            <a:br>
              <a:rPr lang="en-US" sz="1800" dirty="0">
                <a:effectLst/>
                <a:ea typeface="Calibri" panose="020F0502020204030204" pitchFamily="34" charset="0"/>
                <a:cs typeface="Times New Roman" panose="02020603050405020304" pitchFamily="18" charset="0"/>
              </a:rPr>
            </a:br>
            <a:endParaRPr lang="en-US" sz="18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Apply statistical techniques correctly.</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Determine appropriate techniques for the available data.</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Determine assumptions that need to be tested.</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Compute p-values, given a well-structured set of data.</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Interpret results of statistical techniques in the problem context.</a:t>
            </a:r>
          </a:p>
          <a:p>
            <a:pPr marL="342900" marR="0" lvl="0" indent="-342900">
              <a:lnSpc>
                <a:spcPct val="107000"/>
              </a:lnSpc>
              <a:spcBef>
                <a:spcPts val="0"/>
              </a:spcBef>
              <a:spcAft>
                <a:spcPts val="0"/>
              </a:spcAft>
              <a:buFont typeface="+mj-lt"/>
              <a:buAutoNum type="arabicPeriod"/>
            </a:pPr>
            <a:r>
              <a:rPr lang="en-US" sz="1800" dirty="0">
                <a:effectLst/>
                <a:ea typeface="Calibri" panose="020F0502020204030204" pitchFamily="34" charset="0"/>
                <a:cs typeface="Times New Roman" panose="02020603050405020304" pitchFamily="18" charset="0"/>
              </a:rPr>
              <a:t>Visualize and communication results.</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Identify relevant visualization techniques.</a:t>
            </a:r>
          </a:p>
          <a:p>
            <a:pPr marL="742950" marR="0" lvl="1" indent="-285750">
              <a:lnSpc>
                <a:spcPct val="107000"/>
              </a:lnSpc>
              <a:spcBef>
                <a:spcPts val="0"/>
              </a:spcBef>
              <a:spcAft>
                <a:spcPts val="0"/>
              </a:spcAft>
              <a:buFont typeface="+mj-lt"/>
              <a:buAutoNum type="alphaLcPeriod"/>
            </a:pPr>
            <a:r>
              <a:rPr lang="en-US" sz="1800" dirty="0">
                <a:solidFill>
                  <a:srgbClr val="FFFF00"/>
                </a:solidFill>
                <a:effectLst/>
                <a:ea typeface="Calibri" panose="020F0502020204030204" pitchFamily="34" charset="0"/>
                <a:cs typeface="Times New Roman" panose="02020603050405020304" pitchFamily="18" charset="0"/>
              </a:rPr>
              <a:t>Evaluate potential visualization options for meaning and appeal.</a:t>
            </a:r>
          </a:p>
          <a:p>
            <a:pPr marL="742950" marR="0" lvl="1" indent="-285750">
              <a:lnSpc>
                <a:spcPct val="107000"/>
              </a:lnSpc>
              <a:spcBef>
                <a:spcPts val="0"/>
              </a:spcBef>
              <a:spcAft>
                <a:spcPts val="0"/>
              </a:spcAft>
              <a:buFont typeface="+mj-lt"/>
              <a:buAutoNum type="alphaLcPeriod"/>
            </a:pPr>
            <a:r>
              <a:rPr lang="en-US" sz="1800" dirty="0">
                <a:effectLst/>
                <a:ea typeface="Calibri" panose="020F0502020204030204" pitchFamily="34" charset="0"/>
                <a:cs typeface="Times New Roman" panose="02020603050405020304" pitchFamily="18" charset="0"/>
              </a:rPr>
              <a:t>Organize visuals and text into a coherent whole.</a:t>
            </a:r>
          </a:p>
          <a:p>
            <a:pPr marL="742950" marR="0" lvl="1" indent="-285750">
              <a:lnSpc>
                <a:spcPct val="107000"/>
              </a:lnSpc>
              <a:spcBef>
                <a:spcPts val="0"/>
              </a:spcBef>
              <a:spcAft>
                <a:spcPts val="800"/>
              </a:spcAft>
              <a:buFont typeface="+mj-lt"/>
              <a:buAutoNum type="alphaLcPeriod"/>
            </a:pPr>
            <a:r>
              <a:rPr lang="en-US" sz="1800" dirty="0">
                <a:effectLst/>
                <a:ea typeface="Calibri" panose="020F0502020204030204" pitchFamily="34" charset="0"/>
                <a:cs typeface="Times New Roman" panose="02020603050405020304" pitchFamily="18" charset="0"/>
              </a:rPr>
              <a:t>Build infographic using graphic design software.</a:t>
            </a:r>
          </a:p>
        </p:txBody>
      </p:sp>
    </p:spTree>
    <p:extLst>
      <p:ext uri="{BB962C8B-B14F-4D97-AF65-F5344CB8AC3E}">
        <p14:creationId xmlns:p14="http://schemas.microsoft.com/office/powerpoint/2010/main" val="38229761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3F74-E5C6-4276-68DD-63E3D48A145B}"/>
              </a:ext>
            </a:extLst>
          </p:cNvPr>
          <p:cNvSpPr>
            <a:spLocks noGrp="1"/>
          </p:cNvSpPr>
          <p:nvPr>
            <p:ph type="title"/>
          </p:nvPr>
        </p:nvSpPr>
        <p:spPr/>
        <p:txBody>
          <a:bodyPr/>
          <a:lstStyle/>
          <a:p>
            <a:r>
              <a:rPr lang="en-US" dirty="0"/>
              <a:t>My Makeover Decisions</a:t>
            </a:r>
          </a:p>
        </p:txBody>
      </p:sp>
      <p:sp>
        <p:nvSpPr>
          <p:cNvPr id="3" name="Content Placeholder 2">
            <a:extLst>
              <a:ext uri="{FF2B5EF4-FFF2-40B4-BE49-F238E27FC236}">
                <a16:creationId xmlns:a16="http://schemas.microsoft.com/office/drawing/2014/main" id="{27B09BEB-531C-1B94-ABBF-B401AD001F46}"/>
              </a:ext>
            </a:extLst>
          </p:cNvPr>
          <p:cNvSpPr>
            <a:spLocks noGrp="1"/>
          </p:cNvSpPr>
          <p:nvPr>
            <p:ph idx="1"/>
          </p:nvPr>
        </p:nvSpPr>
        <p:spPr/>
        <p:txBody>
          <a:bodyPr/>
          <a:lstStyle/>
          <a:p>
            <a:pPr marL="514350" indent="-514350">
              <a:buAutoNum type="arabicPeriod"/>
            </a:pPr>
            <a:r>
              <a:rPr lang="en-US" dirty="0"/>
              <a:t>Decide to teach statistics with AI.</a:t>
            </a:r>
          </a:p>
          <a:p>
            <a:pPr marL="514350" indent="-514350">
              <a:buAutoNum type="arabicPeriod"/>
            </a:pPr>
            <a:r>
              <a:rPr lang="en-US" dirty="0"/>
              <a:t>Teach the tools through in-class activities and low-stakes assignments.</a:t>
            </a:r>
          </a:p>
          <a:p>
            <a:pPr marL="514350" indent="-514350">
              <a:buAutoNum type="arabicPeriod"/>
            </a:pPr>
            <a:r>
              <a:rPr lang="en-US" dirty="0"/>
              <a:t>Use the tools to teach statistics. </a:t>
            </a:r>
          </a:p>
          <a:p>
            <a:pPr marL="514350" indent="-514350">
              <a:buAutoNum type="arabicPeriod"/>
            </a:pPr>
            <a:r>
              <a:rPr lang="en-US" dirty="0"/>
              <a:t>Use class time for structured peer review of draft projects.</a:t>
            </a:r>
          </a:p>
          <a:p>
            <a:pPr marL="514350" indent="-514350">
              <a:buAutoNum type="arabicPeriod"/>
            </a:pPr>
            <a:r>
              <a:rPr lang="en-US" dirty="0"/>
              <a:t>Ask students to document and reflect on their use of AI.</a:t>
            </a:r>
          </a:p>
          <a:p>
            <a:pPr marL="514350" indent="-514350">
              <a:buAutoNum type="arabicPeriod"/>
            </a:pPr>
            <a:r>
              <a:rPr lang="en-US" dirty="0"/>
              <a:t>Revise the rubric to avoid allocating points to work that’s now too easy.</a:t>
            </a:r>
          </a:p>
        </p:txBody>
      </p:sp>
    </p:spTree>
    <p:extLst>
      <p:ext uri="{BB962C8B-B14F-4D97-AF65-F5344CB8AC3E}">
        <p14:creationId xmlns:p14="http://schemas.microsoft.com/office/powerpoint/2010/main" val="4260148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455C-28F4-7C31-CE39-849C885D3064}"/>
              </a:ext>
            </a:extLst>
          </p:cNvPr>
          <p:cNvSpPr>
            <a:spLocks noGrp="1"/>
          </p:cNvSpPr>
          <p:nvPr>
            <p:ph type="title"/>
          </p:nvPr>
        </p:nvSpPr>
        <p:spPr/>
        <p:txBody>
          <a:bodyPr>
            <a:normAutofit/>
          </a:bodyPr>
          <a:lstStyle/>
          <a:p>
            <a:r>
              <a:rPr lang="en-US" dirty="0"/>
              <a:t>We will need to update our academic integrity norms and policies.</a:t>
            </a:r>
          </a:p>
        </p:txBody>
      </p:sp>
      <p:pic>
        <p:nvPicPr>
          <p:cNvPr id="5" name="Picture 4">
            <a:extLst>
              <a:ext uri="{FF2B5EF4-FFF2-40B4-BE49-F238E27FC236}">
                <a16:creationId xmlns:a16="http://schemas.microsoft.com/office/drawing/2014/main" id="{8F8D8354-71C4-AFD3-1BDC-8B843B7C52DE}"/>
              </a:ext>
            </a:extLst>
          </p:cNvPr>
          <p:cNvPicPr>
            <a:picLocks noChangeAspect="1"/>
          </p:cNvPicPr>
          <p:nvPr/>
        </p:nvPicPr>
        <p:blipFill rotWithShape="1">
          <a:blip r:embed="rId2"/>
          <a:srcRect l="24125" t="9486" r="37875"/>
          <a:stretch/>
        </p:blipFill>
        <p:spPr>
          <a:xfrm>
            <a:off x="838200" y="1825625"/>
            <a:ext cx="5730240" cy="6632659"/>
          </a:xfrm>
          <a:prstGeom prst="rect">
            <a:avLst/>
          </a:prstGeom>
        </p:spPr>
      </p:pic>
      <p:sp>
        <p:nvSpPr>
          <p:cNvPr id="9" name="TextBox 8">
            <a:extLst>
              <a:ext uri="{FF2B5EF4-FFF2-40B4-BE49-F238E27FC236}">
                <a16:creationId xmlns:a16="http://schemas.microsoft.com/office/drawing/2014/main" id="{C5A7E45C-BC7F-70CB-30FE-E265F56348B9}"/>
              </a:ext>
            </a:extLst>
          </p:cNvPr>
          <p:cNvSpPr txBox="1"/>
          <p:nvPr/>
        </p:nvSpPr>
        <p:spPr>
          <a:xfrm>
            <a:off x="6743700" y="1961495"/>
            <a:ext cx="4610100" cy="3724096"/>
          </a:xfrm>
          <a:prstGeom prst="rect">
            <a:avLst/>
          </a:prstGeom>
          <a:noFill/>
        </p:spPr>
        <p:txBody>
          <a:bodyPr wrap="square">
            <a:spAutoFit/>
          </a:bodyPr>
          <a:lstStyle/>
          <a:p>
            <a:r>
              <a:rPr lang="en-US" sz="2800" dirty="0"/>
              <a:t>“A professor who encourages the use of Wikipedia is the intellectual equivalent of a dietician who recommends a steady diet of Big Macs with everything.”</a:t>
            </a:r>
            <a:br>
              <a:rPr lang="en-US" sz="2800" dirty="0"/>
            </a:br>
            <a:endParaRPr lang="en-US" sz="2800" dirty="0"/>
          </a:p>
          <a:p>
            <a:r>
              <a:rPr lang="en-US" sz="2000" dirty="0"/>
              <a:t>Michael Gorman, former president of the American Library Association, June 2007</a:t>
            </a:r>
          </a:p>
        </p:txBody>
      </p:sp>
    </p:spTree>
    <p:extLst>
      <p:ext uri="{BB962C8B-B14F-4D97-AF65-F5344CB8AC3E}">
        <p14:creationId xmlns:p14="http://schemas.microsoft.com/office/powerpoint/2010/main" val="303461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642B8-8C70-6432-4050-0F570250330F}"/>
              </a:ext>
            </a:extLst>
          </p:cNvPr>
          <p:cNvSpPr>
            <a:spLocks noGrp="1"/>
          </p:cNvSpPr>
          <p:nvPr>
            <p:ph type="title"/>
          </p:nvPr>
        </p:nvSpPr>
        <p:spPr/>
        <p:txBody>
          <a:bodyPr/>
          <a:lstStyle/>
          <a:p>
            <a:r>
              <a:rPr lang="en-US" dirty="0"/>
              <a:t>What uses will be considered ethical?</a:t>
            </a:r>
          </a:p>
        </p:txBody>
      </p:sp>
      <p:sp>
        <p:nvSpPr>
          <p:cNvPr id="3" name="Content Placeholder 2">
            <a:extLst>
              <a:ext uri="{FF2B5EF4-FFF2-40B4-BE49-F238E27FC236}">
                <a16:creationId xmlns:a16="http://schemas.microsoft.com/office/drawing/2014/main" id="{6F4E49D6-C5A8-7A76-0665-4487CB1673FD}"/>
              </a:ext>
            </a:extLst>
          </p:cNvPr>
          <p:cNvSpPr>
            <a:spLocks noGrp="1"/>
          </p:cNvSpPr>
          <p:nvPr>
            <p:ph idx="1"/>
          </p:nvPr>
        </p:nvSpPr>
        <p:spPr/>
        <p:txBody>
          <a:bodyPr>
            <a:normAutofit fontScale="92500" lnSpcReduction="10000"/>
          </a:bodyPr>
          <a:lstStyle/>
          <a:p>
            <a:pPr marL="0" indent="0">
              <a:buNone/>
            </a:pPr>
            <a:r>
              <a:rPr lang="en-US" dirty="0"/>
              <a:t>Based on a survey of 83 students and 82 faculty:</a:t>
            </a:r>
          </a:p>
          <a:p>
            <a:pPr marL="0" indent="0">
              <a:buNone/>
            </a:pPr>
            <a:endParaRPr lang="en-US" dirty="0"/>
          </a:p>
          <a:p>
            <a:pPr marL="457200" lvl="1" indent="0">
              <a:buNone/>
            </a:pPr>
            <a:r>
              <a:rPr lang="en-US" i="1" dirty="0"/>
              <a:t>Least ethical </a:t>
            </a:r>
            <a:r>
              <a:rPr lang="en-US" dirty="0"/>
              <a:t>– Use AI to write an entire paper. Look up a concept in Google and copy and paste it.</a:t>
            </a:r>
          </a:p>
          <a:p>
            <a:pPr marL="457200" lvl="1" indent="0">
              <a:buNone/>
            </a:pPr>
            <a:endParaRPr lang="en-US" dirty="0"/>
          </a:p>
          <a:p>
            <a:pPr marL="457200" lvl="1" indent="0">
              <a:buNone/>
            </a:pPr>
            <a:r>
              <a:rPr lang="en-US" i="1" dirty="0"/>
              <a:t>Most ethical </a:t>
            </a:r>
            <a:r>
              <a:rPr lang="en-US" dirty="0"/>
              <a:t>– Spell check. Citation helper. Grammarly.</a:t>
            </a:r>
          </a:p>
          <a:p>
            <a:pPr marL="457200" lvl="1" indent="0">
              <a:buNone/>
            </a:pPr>
            <a:endParaRPr lang="en-US" dirty="0"/>
          </a:p>
          <a:p>
            <a:pPr marL="457200" lvl="1" indent="0">
              <a:buNone/>
            </a:pPr>
            <a:r>
              <a:rPr lang="en-US" i="1" dirty="0"/>
              <a:t>In the middle </a:t>
            </a:r>
            <a:r>
              <a:rPr lang="en-US" dirty="0"/>
              <a:t>– Use AI to expand a paper. Use AI but cite it. Use AI to make an outline for a paper.</a:t>
            </a:r>
          </a:p>
          <a:p>
            <a:pPr marL="0" indent="0">
              <a:buNone/>
            </a:pPr>
            <a:endParaRPr lang="en-US" dirty="0"/>
          </a:p>
          <a:p>
            <a:pPr marL="0" indent="0">
              <a:buNone/>
            </a:pPr>
            <a:r>
              <a:rPr lang="en-US" dirty="0"/>
              <a:t>Hostetter, Call, Frazier, James, Linnertz, Nestle, &amp; Tucci</a:t>
            </a:r>
            <a:br>
              <a:rPr lang="en-US" dirty="0"/>
            </a:br>
            <a:r>
              <a:rPr lang="en-US" dirty="0"/>
              <a:t>Psychology, Kalamazoo College</a:t>
            </a:r>
          </a:p>
        </p:txBody>
      </p:sp>
    </p:spTree>
    <p:extLst>
      <p:ext uri="{BB962C8B-B14F-4D97-AF65-F5344CB8AC3E}">
        <p14:creationId xmlns:p14="http://schemas.microsoft.com/office/powerpoint/2010/main" val="158670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C1EBF-8BA7-A100-6F7C-8F4427AE6EEA}"/>
              </a:ext>
            </a:extLst>
          </p:cNvPr>
          <p:cNvSpPr>
            <a:spLocks noGrp="1"/>
          </p:cNvSpPr>
          <p:nvPr>
            <p:ph type="title"/>
          </p:nvPr>
        </p:nvSpPr>
        <p:spPr/>
        <p:txBody>
          <a:bodyPr/>
          <a:lstStyle/>
          <a:p>
            <a:r>
              <a:rPr lang="en-US" dirty="0"/>
              <a:t>How does one cite ChatGPT?</a:t>
            </a:r>
          </a:p>
        </p:txBody>
      </p:sp>
      <p:sp>
        <p:nvSpPr>
          <p:cNvPr id="3" name="Content Placeholder 2">
            <a:extLst>
              <a:ext uri="{FF2B5EF4-FFF2-40B4-BE49-F238E27FC236}">
                <a16:creationId xmlns:a16="http://schemas.microsoft.com/office/drawing/2014/main" id="{24E73EC0-5B19-3639-C3CB-D522A83AFF2D}"/>
              </a:ext>
            </a:extLst>
          </p:cNvPr>
          <p:cNvSpPr>
            <a:spLocks noGrp="1"/>
          </p:cNvSpPr>
          <p:nvPr>
            <p:ph idx="1"/>
          </p:nvPr>
        </p:nvSpPr>
        <p:spPr/>
        <p:txBody>
          <a:bodyPr>
            <a:normAutofit lnSpcReduction="10000"/>
          </a:bodyPr>
          <a:lstStyle/>
          <a:p>
            <a:r>
              <a:rPr lang="en-US" dirty="0"/>
              <a:t>I did not use ChatGPT for this assignment.</a:t>
            </a:r>
          </a:p>
          <a:p>
            <a:r>
              <a:rPr lang="en-US" dirty="0"/>
              <a:t>ChatGPT helped with grammar and readability, but the original writing was my own.</a:t>
            </a:r>
          </a:p>
          <a:p>
            <a:r>
              <a:rPr lang="en-US" dirty="0"/>
              <a:t>ChatGPT helped with idea generation, but I wrote the assignment myself.</a:t>
            </a:r>
          </a:p>
          <a:p>
            <a:r>
              <a:rPr lang="en-US" dirty="0"/>
              <a:t>A small amount of my work (just a couple of sentences) were written by ChatGPT</a:t>
            </a:r>
          </a:p>
          <a:p>
            <a:r>
              <a:rPr lang="en-US" dirty="0"/>
              <a:t>ChatGPT significantly wrote my work, but I edited it.</a:t>
            </a:r>
          </a:p>
          <a:p>
            <a:endParaRPr lang="en-US" dirty="0"/>
          </a:p>
          <a:p>
            <a:pPr marL="0" indent="0">
              <a:buNone/>
            </a:pPr>
            <a:r>
              <a:rPr lang="en-US" dirty="0"/>
              <a:t>Monica Linden, Brown University</a:t>
            </a:r>
          </a:p>
        </p:txBody>
      </p:sp>
    </p:spTree>
    <p:extLst>
      <p:ext uri="{BB962C8B-B14F-4D97-AF65-F5344CB8AC3E}">
        <p14:creationId xmlns:p14="http://schemas.microsoft.com/office/powerpoint/2010/main" val="31929578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1001F-7CFD-4F96-EE65-0240FDF646BC}"/>
              </a:ext>
            </a:extLst>
          </p:cNvPr>
          <p:cNvSpPr>
            <a:spLocks noGrp="1"/>
          </p:cNvSpPr>
          <p:nvPr>
            <p:ph type="title"/>
          </p:nvPr>
        </p:nvSpPr>
        <p:spPr/>
        <p:txBody>
          <a:bodyPr/>
          <a:lstStyle/>
          <a:p>
            <a:r>
              <a:rPr lang="en-US" dirty="0"/>
              <a:t>Academic Norms and Policies</a:t>
            </a:r>
          </a:p>
        </p:txBody>
      </p:sp>
      <p:sp>
        <p:nvSpPr>
          <p:cNvPr id="3" name="Content Placeholder 2">
            <a:extLst>
              <a:ext uri="{FF2B5EF4-FFF2-40B4-BE49-F238E27FC236}">
                <a16:creationId xmlns:a16="http://schemas.microsoft.com/office/drawing/2014/main" id="{C06EE05C-F5AA-FF7E-4D53-5BA9D648C443}"/>
              </a:ext>
            </a:extLst>
          </p:cNvPr>
          <p:cNvSpPr>
            <a:spLocks noGrp="1"/>
          </p:cNvSpPr>
          <p:nvPr>
            <p:ph idx="1"/>
          </p:nvPr>
        </p:nvSpPr>
        <p:spPr/>
        <p:txBody>
          <a:bodyPr>
            <a:normAutofit/>
          </a:bodyPr>
          <a:lstStyle/>
          <a:p>
            <a:r>
              <a:rPr lang="en-US" dirty="0"/>
              <a:t>Is ChatGPT a “someone else” whose words can be plagiarized?</a:t>
            </a:r>
          </a:p>
          <a:p>
            <a:r>
              <a:rPr lang="en-US" dirty="0"/>
              <a:t>If using ChatGPT constitutes unauthorized aid, what about a less generative tool like Grammarly? Or Microsoft Word’s spellchecker?</a:t>
            </a:r>
          </a:p>
          <a:p>
            <a:r>
              <a:rPr lang="en-US" dirty="0"/>
              <a:t>If you require students to cite their use of ChatGPT, how does one cite an AI text generation tool?</a:t>
            </a:r>
          </a:p>
          <a:p>
            <a:r>
              <a:rPr lang="en-US" dirty="0"/>
              <a:t>How can we communicate new academic integrity norms to students?</a:t>
            </a:r>
          </a:p>
          <a:p>
            <a:r>
              <a:rPr lang="en-US" dirty="0"/>
              <a:t>What unit policies can we make that respect the different roles these tools might play in different courses?</a:t>
            </a:r>
          </a:p>
          <a:p>
            <a:endParaRPr lang="en-US" dirty="0"/>
          </a:p>
        </p:txBody>
      </p:sp>
    </p:spTree>
    <p:extLst>
      <p:ext uri="{BB962C8B-B14F-4D97-AF65-F5344CB8AC3E}">
        <p14:creationId xmlns:p14="http://schemas.microsoft.com/office/powerpoint/2010/main" val="369301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DA38-6EE0-3815-75C0-59DC44881723}"/>
              </a:ext>
            </a:extLst>
          </p:cNvPr>
          <p:cNvSpPr>
            <a:spLocks noGrp="1"/>
          </p:cNvSpPr>
          <p:nvPr>
            <p:ph type="title"/>
          </p:nvPr>
        </p:nvSpPr>
        <p:spPr/>
        <p:txBody>
          <a:bodyPr/>
          <a:lstStyle/>
          <a:p>
            <a:r>
              <a:rPr lang="en-US" dirty="0"/>
              <a:t>AI can write for you.</a:t>
            </a:r>
          </a:p>
        </p:txBody>
      </p:sp>
      <p:pic>
        <p:nvPicPr>
          <p:cNvPr id="1026" name="Picture 2">
            <a:extLst>
              <a:ext uri="{FF2B5EF4-FFF2-40B4-BE49-F238E27FC236}">
                <a16:creationId xmlns:a16="http://schemas.microsoft.com/office/drawing/2014/main" id="{C50830E3-DED6-F2FC-C78A-616140560B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925" y="0"/>
            <a:ext cx="6188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FDC3D3-70FA-95A9-6364-B00A8107F8DC}"/>
              </a:ext>
            </a:extLst>
          </p:cNvPr>
          <p:cNvSpPr txBox="1"/>
          <p:nvPr/>
        </p:nvSpPr>
        <p:spPr>
          <a:xfrm>
            <a:off x="563880" y="5538768"/>
            <a:ext cx="5341620" cy="954107"/>
          </a:xfrm>
          <a:prstGeom prst="rect">
            <a:avLst/>
          </a:prstGeom>
          <a:noFill/>
        </p:spPr>
        <p:txBody>
          <a:bodyPr wrap="square" rtlCol="0">
            <a:spAutoFit/>
          </a:bodyPr>
          <a:lstStyle/>
          <a:p>
            <a:pPr algn="r"/>
            <a:r>
              <a:rPr lang="en-US" sz="2800" dirty="0"/>
              <a:t>Ethan </a:t>
            </a:r>
            <a:r>
              <a:rPr lang="en-US" sz="2800" dirty="0" err="1"/>
              <a:t>Mollick’s</a:t>
            </a:r>
            <a:r>
              <a:rPr lang="en-US" sz="2800" dirty="0"/>
              <a:t> </a:t>
            </a:r>
            <a:r>
              <a:rPr lang="en-US" sz="2800" i="1" dirty="0"/>
              <a:t>One Useful Thing</a:t>
            </a:r>
            <a:br>
              <a:rPr lang="en-US" sz="2800" dirty="0"/>
            </a:br>
            <a:r>
              <a:rPr lang="en-US" sz="2800" dirty="0"/>
              <a:t>April 26, 2023</a:t>
            </a:r>
          </a:p>
        </p:txBody>
      </p:sp>
    </p:spTree>
    <p:extLst>
      <p:ext uri="{BB962C8B-B14F-4D97-AF65-F5344CB8AC3E}">
        <p14:creationId xmlns:p14="http://schemas.microsoft.com/office/powerpoint/2010/main" val="2835322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EE13-3406-AEC6-7F07-BC39E4BD5AC1}"/>
              </a:ext>
            </a:extLst>
          </p:cNvPr>
          <p:cNvSpPr>
            <a:spLocks noGrp="1"/>
          </p:cNvSpPr>
          <p:nvPr>
            <p:ph type="title"/>
          </p:nvPr>
        </p:nvSpPr>
        <p:spPr/>
        <p:txBody>
          <a:bodyPr/>
          <a:lstStyle/>
          <a:p>
            <a:r>
              <a:rPr lang="en-US" dirty="0"/>
              <a:t>Other communities are updating their norms and policies, too.</a:t>
            </a:r>
          </a:p>
        </p:txBody>
      </p:sp>
      <p:pic>
        <p:nvPicPr>
          <p:cNvPr id="5" name="Content Placeholder 4">
            <a:extLst>
              <a:ext uri="{FF2B5EF4-FFF2-40B4-BE49-F238E27FC236}">
                <a16:creationId xmlns:a16="http://schemas.microsoft.com/office/drawing/2014/main" id="{F1EE5E62-5455-F897-33B8-28181C3AD6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9621" y="2275205"/>
            <a:ext cx="5920056" cy="3592195"/>
          </a:xfrm>
        </p:spPr>
      </p:pic>
      <p:sp>
        <p:nvSpPr>
          <p:cNvPr id="8" name="TextBox 7">
            <a:extLst>
              <a:ext uri="{FF2B5EF4-FFF2-40B4-BE49-F238E27FC236}">
                <a16:creationId xmlns:a16="http://schemas.microsoft.com/office/drawing/2014/main" id="{C4BF8A4E-45D8-75CE-7629-93E807605F7C}"/>
              </a:ext>
            </a:extLst>
          </p:cNvPr>
          <p:cNvSpPr txBox="1"/>
          <p:nvPr/>
        </p:nvSpPr>
        <p:spPr>
          <a:xfrm>
            <a:off x="7109460" y="2363142"/>
            <a:ext cx="4484693" cy="3416320"/>
          </a:xfrm>
          <a:prstGeom prst="rect">
            <a:avLst/>
          </a:prstGeom>
          <a:noFill/>
        </p:spPr>
        <p:txBody>
          <a:bodyPr wrap="square" rtlCol="0">
            <a:spAutoFit/>
          </a:bodyPr>
          <a:lstStyle/>
          <a:p>
            <a:r>
              <a:rPr lang="en-US" dirty="0"/>
              <a:t>“First, no LLM tool will be accepted as a credited author on a research paper. That is because any attribution of authorship carries with it accountability for the work, and AI tools cannot take such responsibility.</a:t>
            </a:r>
          </a:p>
          <a:p>
            <a:endParaRPr lang="en-US" dirty="0"/>
          </a:p>
          <a:p>
            <a:r>
              <a:rPr lang="en-US" dirty="0"/>
              <a:t>“Second, researchers using LLM tools should document this use in the methods or acknowledgements sections. If a paper does not include these sections, the introduction or another appropriate section can be used to document the use of the LLM.”</a:t>
            </a:r>
          </a:p>
        </p:txBody>
      </p:sp>
    </p:spTree>
    <p:extLst>
      <p:ext uri="{BB962C8B-B14F-4D97-AF65-F5344CB8AC3E}">
        <p14:creationId xmlns:p14="http://schemas.microsoft.com/office/powerpoint/2010/main" val="282967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EE13-3406-AEC6-7F07-BC39E4BD5AC1}"/>
              </a:ext>
            </a:extLst>
          </p:cNvPr>
          <p:cNvSpPr>
            <a:spLocks noGrp="1"/>
          </p:cNvSpPr>
          <p:nvPr>
            <p:ph type="title"/>
          </p:nvPr>
        </p:nvSpPr>
        <p:spPr/>
        <p:txBody>
          <a:bodyPr/>
          <a:lstStyle/>
          <a:p>
            <a:r>
              <a:rPr lang="en-US" dirty="0"/>
              <a:t>Other communities are updating their norms and policies, too.</a:t>
            </a:r>
          </a:p>
        </p:txBody>
      </p:sp>
      <p:sp>
        <p:nvSpPr>
          <p:cNvPr id="8" name="TextBox 7">
            <a:extLst>
              <a:ext uri="{FF2B5EF4-FFF2-40B4-BE49-F238E27FC236}">
                <a16:creationId xmlns:a16="http://schemas.microsoft.com/office/drawing/2014/main" id="{C4BF8A4E-45D8-75CE-7629-93E807605F7C}"/>
              </a:ext>
            </a:extLst>
          </p:cNvPr>
          <p:cNvSpPr txBox="1"/>
          <p:nvPr/>
        </p:nvSpPr>
        <p:spPr>
          <a:xfrm>
            <a:off x="6096000" y="2264082"/>
            <a:ext cx="4484693" cy="3970318"/>
          </a:xfrm>
          <a:prstGeom prst="rect">
            <a:avLst/>
          </a:prstGeom>
          <a:noFill/>
        </p:spPr>
        <p:txBody>
          <a:bodyPr wrap="square" rtlCol="0">
            <a:spAutoFit/>
          </a:bodyPr>
          <a:lstStyle/>
          <a:p>
            <a:r>
              <a:rPr lang="en-US" sz="2800" dirty="0"/>
              <a:t>“The justices turned away Thaler's appeal of a lower court's ruling that patents can be issued only to human inventors and that his AI system could not be considered the legal creator of two inventions that he has said it generated.”</a:t>
            </a:r>
          </a:p>
        </p:txBody>
      </p:sp>
      <p:pic>
        <p:nvPicPr>
          <p:cNvPr id="4" name="Picture 3">
            <a:extLst>
              <a:ext uri="{FF2B5EF4-FFF2-40B4-BE49-F238E27FC236}">
                <a16:creationId xmlns:a16="http://schemas.microsoft.com/office/drawing/2014/main" id="{97E8030C-6A72-9DE2-A0E6-D06A2691E812}"/>
              </a:ext>
            </a:extLst>
          </p:cNvPr>
          <p:cNvPicPr>
            <a:picLocks noChangeAspect="1"/>
          </p:cNvPicPr>
          <p:nvPr/>
        </p:nvPicPr>
        <p:blipFill rotWithShape="1">
          <a:blip r:embed="rId3"/>
          <a:srcRect l="12937" t="3441" r="40750"/>
          <a:stretch/>
        </p:blipFill>
        <p:spPr>
          <a:xfrm>
            <a:off x="838200" y="1940192"/>
            <a:ext cx="4853940" cy="4917808"/>
          </a:xfrm>
          <a:prstGeom prst="rect">
            <a:avLst/>
          </a:prstGeom>
        </p:spPr>
      </p:pic>
    </p:spTree>
    <p:extLst>
      <p:ext uri="{BB962C8B-B14F-4D97-AF65-F5344CB8AC3E}">
        <p14:creationId xmlns:p14="http://schemas.microsoft.com/office/powerpoint/2010/main" val="370251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DCB87-E21E-9134-3075-AC9EC8C74586}"/>
              </a:ext>
            </a:extLst>
          </p:cNvPr>
          <p:cNvSpPr>
            <a:spLocks noGrp="1"/>
          </p:cNvSpPr>
          <p:nvPr>
            <p:ph type="title"/>
          </p:nvPr>
        </p:nvSpPr>
        <p:spPr>
          <a:xfrm>
            <a:off x="266700" y="365125"/>
            <a:ext cx="5585460" cy="1325563"/>
          </a:xfrm>
        </p:spPr>
        <p:txBody>
          <a:bodyPr/>
          <a:lstStyle/>
          <a:p>
            <a:pPr algn="r"/>
            <a:r>
              <a:rPr lang="en-US" dirty="0"/>
              <a:t>Students will complain, too.</a:t>
            </a:r>
          </a:p>
        </p:txBody>
      </p:sp>
      <p:pic>
        <p:nvPicPr>
          <p:cNvPr id="5" name="Content Placeholder 4">
            <a:extLst>
              <a:ext uri="{FF2B5EF4-FFF2-40B4-BE49-F238E27FC236}">
                <a16:creationId xmlns:a16="http://schemas.microsoft.com/office/drawing/2014/main" id="{073AF09D-7EB9-9568-3177-163ED4DD95D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0"/>
            <a:ext cx="5935534" cy="6858000"/>
          </a:xfrm>
        </p:spPr>
      </p:pic>
      <p:sp>
        <p:nvSpPr>
          <p:cNvPr id="6" name="TextBox 5">
            <a:extLst>
              <a:ext uri="{FF2B5EF4-FFF2-40B4-BE49-F238E27FC236}">
                <a16:creationId xmlns:a16="http://schemas.microsoft.com/office/drawing/2014/main" id="{A35D4253-FD5F-CE52-FFB2-CF1DB1CCF151}"/>
              </a:ext>
            </a:extLst>
          </p:cNvPr>
          <p:cNvSpPr txBox="1"/>
          <p:nvPr/>
        </p:nvSpPr>
        <p:spPr>
          <a:xfrm>
            <a:off x="941794" y="1926888"/>
            <a:ext cx="4910366" cy="4154984"/>
          </a:xfrm>
          <a:prstGeom prst="rect">
            <a:avLst/>
          </a:prstGeom>
          <a:noFill/>
        </p:spPr>
        <p:txBody>
          <a:bodyPr wrap="square" rtlCol="0">
            <a:spAutoFit/>
          </a:bodyPr>
          <a:lstStyle/>
          <a:p>
            <a:pPr algn="r"/>
            <a:r>
              <a:rPr lang="en-US" sz="2400" dirty="0"/>
              <a:t>“Disgusting… Lead us into a better future with genuine, human empathy, not a robot.”</a:t>
            </a:r>
          </a:p>
          <a:p>
            <a:pPr algn="r"/>
            <a:endParaRPr lang="en-US" sz="2400" dirty="0"/>
          </a:p>
          <a:p>
            <a:pPr algn="r"/>
            <a:r>
              <a:rPr lang="en-US" sz="2400" dirty="0"/>
              <a:t>“In times of tragedies such as this, we need more, not less humanity.”</a:t>
            </a:r>
          </a:p>
          <a:p>
            <a:pPr algn="r"/>
            <a:endParaRPr lang="en-US" sz="2400" dirty="0"/>
          </a:p>
          <a:p>
            <a:pPr algn="r"/>
            <a:r>
              <a:rPr lang="en-US" sz="2400" dirty="0"/>
              <a:t>“Using ChatGPT is presumed to be cheating in academic settings.”</a:t>
            </a:r>
          </a:p>
          <a:p>
            <a:pPr algn="r"/>
            <a:endParaRPr lang="en-US" sz="2400" dirty="0"/>
          </a:p>
          <a:p>
            <a:pPr algn="r"/>
            <a:r>
              <a:rPr lang="en-US" sz="2400" dirty="0"/>
              <a:t> – Vanderbilt students</a:t>
            </a:r>
          </a:p>
        </p:txBody>
      </p:sp>
    </p:spTree>
    <p:extLst>
      <p:ext uri="{BB962C8B-B14F-4D97-AF65-F5344CB8AC3E}">
        <p14:creationId xmlns:p14="http://schemas.microsoft.com/office/powerpoint/2010/main" val="60823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68C3B-288E-A4D1-869D-C1E3DB21D99C}"/>
              </a:ext>
            </a:extLst>
          </p:cNvPr>
          <p:cNvSpPr>
            <a:spLocks noGrp="1"/>
          </p:cNvSpPr>
          <p:nvPr>
            <p:ph type="title"/>
          </p:nvPr>
        </p:nvSpPr>
        <p:spPr/>
        <p:txBody>
          <a:bodyPr/>
          <a:lstStyle/>
          <a:p>
            <a:endParaRPr lang="en-US"/>
          </a:p>
        </p:txBody>
      </p:sp>
      <p:pic>
        <p:nvPicPr>
          <p:cNvPr id="7" name="Online Media 6" title="'Her' the movie - Handwritten Letters (Joaquin Phoenix, Scarlett Johansson, Amy Adams)  [ESP-Sub]">
            <a:hlinkClick r:id="" action="ppaction://media"/>
            <a:extLst>
              <a:ext uri="{FF2B5EF4-FFF2-40B4-BE49-F238E27FC236}">
                <a16:creationId xmlns:a16="http://schemas.microsoft.com/office/drawing/2014/main" id="{D38D05F8-F980-B026-A203-E5D94FA9A952}"/>
              </a:ext>
            </a:extLst>
          </p:cNvPr>
          <p:cNvPicPr>
            <a:picLocks noGrp="1" noRot="1" noChangeAspect="1"/>
          </p:cNvPicPr>
          <p:nvPr>
            <p:ph idx="1"/>
            <a:videoFile r:link="rId1"/>
          </p:nvPr>
        </p:nvPicPr>
        <p:blipFill>
          <a:blip r:embed="rId3"/>
          <a:stretch>
            <a:fillRect/>
          </a:stretch>
        </p:blipFill>
        <p:spPr>
          <a:xfrm>
            <a:off x="2051669" y="396028"/>
            <a:ext cx="8088662" cy="6065944"/>
          </a:xfrm>
          <a:prstGeom prst="rect">
            <a:avLst/>
          </a:prstGeom>
        </p:spPr>
      </p:pic>
      <p:sp>
        <p:nvSpPr>
          <p:cNvPr id="3" name="TextBox 2">
            <a:extLst>
              <a:ext uri="{FF2B5EF4-FFF2-40B4-BE49-F238E27FC236}">
                <a16:creationId xmlns:a16="http://schemas.microsoft.com/office/drawing/2014/main" id="{6043E14F-9BDE-4225-5E1E-FB1E12EDE4FC}"/>
              </a:ext>
            </a:extLst>
          </p:cNvPr>
          <p:cNvSpPr txBox="1"/>
          <p:nvPr/>
        </p:nvSpPr>
        <p:spPr>
          <a:xfrm>
            <a:off x="428374" y="3244334"/>
            <a:ext cx="3246590" cy="369332"/>
          </a:xfrm>
          <a:prstGeom prst="rect">
            <a:avLst/>
          </a:prstGeom>
          <a:noFill/>
        </p:spPr>
        <p:txBody>
          <a:bodyPr wrap="square" rtlCol="0">
            <a:spAutoFit/>
          </a:bodyPr>
          <a:lstStyle/>
          <a:p>
            <a:r>
              <a:rPr lang="en-US" i="1" dirty="0"/>
              <a:t>Her </a:t>
            </a:r>
            <a:r>
              <a:rPr lang="en-US" dirty="0"/>
              <a:t>(2013)</a:t>
            </a:r>
            <a:endParaRPr lang="en-US" i="1" dirty="0"/>
          </a:p>
        </p:txBody>
      </p:sp>
    </p:spTree>
    <p:extLst>
      <p:ext uri="{BB962C8B-B14F-4D97-AF65-F5344CB8AC3E}">
        <p14:creationId xmlns:p14="http://schemas.microsoft.com/office/powerpoint/2010/main" val="125493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331D-B99D-5C36-E9E7-81861671E275}"/>
              </a:ext>
            </a:extLst>
          </p:cNvPr>
          <p:cNvSpPr>
            <a:spLocks noGrp="1"/>
          </p:cNvSpPr>
          <p:nvPr>
            <p:ph type="title"/>
          </p:nvPr>
        </p:nvSpPr>
        <p:spPr/>
        <p:txBody>
          <a:bodyPr/>
          <a:lstStyle/>
          <a:p>
            <a:r>
              <a:rPr lang="en-US" dirty="0"/>
              <a:t>Random Walks aka Markov models</a:t>
            </a:r>
          </a:p>
        </p:txBody>
      </p:sp>
      <p:sp>
        <p:nvSpPr>
          <p:cNvPr id="3" name="Content Placeholder 2">
            <a:extLst>
              <a:ext uri="{FF2B5EF4-FFF2-40B4-BE49-F238E27FC236}">
                <a16:creationId xmlns:a16="http://schemas.microsoft.com/office/drawing/2014/main" id="{375A642B-41EB-56EF-40FF-3701268BE36A}"/>
              </a:ext>
            </a:extLst>
          </p:cNvPr>
          <p:cNvSpPr>
            <a:spLocks noGrp="1"/>
          </p:cNvSpPr>
          <p:nvPr>
            <p:ph idx="1"/>
          </p:nvPr>
        </p:nvSpPr>
        <p:spPr>
          <a:xfrm>
            <a:off x="838200" y="1825625"/>
            <a:ext cx="5166360" cy="4351338"/>
          </a:xfrm>
        </p:spPr>
        <p:txBody>
          <a:bodyPr>
            <a:normAutofit/>
          </a:bodyPr>
          <a:lstStyle/>
          <a:p>
            <a:pPr marL="0" indent="0">
              <a:buNone/>
            </a:pPr>
            <a:r>
              <a:rPr lang="en-US" dirty="0"/>
              <a:t>Training text:</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house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mouse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box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fox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green eggs and ham?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them, Sam I 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94ACCA0-640C-93B1-53E6-774FB6C65744}"/>
              </a:ext>
            </a:extLst>
          </p:cNvPr>
          <p:cNvSpPr txBox="1">
            <a:spLocks/>
          </p:cNvSpPr>
          <p:nvPr/>
        </p:nvSpPr>
        <p:spPr>
          <a:xfrm>
            <a:off x="6096000" y="1825625"/>
            <a:ext cx="51663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Transitions:</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you -&gt; could (40%), like (20%), in (20%), with (20%)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could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like -&gt; green (50%), them (50%)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and so forth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AAB1FF23-B73E-03C9-7DEA-6D5DCF8CC058}"/>
              </a:ext>
            </a:extLst>
          </p:cNvPr>
          <p:cNvSpPr txBox="1">
            <a:spLocks/>
          </p:cNvSpPr>
          <p:nvPr/>
        </p:nvSpPr>
        <p:spPr>
          <a:xfrm>
            <a:off x="838200" y="5326379"/>
            <a:ext cx="10515600" cy="1002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Random Walk: </a:t>
            </a:r>
          </a:p>
          <a:p>
            <a:pPr marL="0" indent="0">
              <a:buNone/>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Would </a:t>
            </a:r>
            <a:r>
              <a:rPr lang="en-US" sz="180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rPr>
              <a:t>you in a fox? Could you like green eggs.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9002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331D-B99D-5C36-E9E7-81861671E275}"/>
              </a:ext>
            </a:extLst>
          </p:cNvPr>
          <p:cNvSpPr>
            <a:spLocks noGrp="1"/>
          </p:cNvSpPr>
          <p:nvPr>
            <p:ph type="title"/>
          </p:nvPr>
        </p:nvSpPr>
        <p:spPr/>
        <p:txBody>
          <a:bodyPr/>
          <a:lstStyle/>
          <a:p>
            <a:r>
              <a:rPr lang="en-US" dirty="0"/>
              <a:t>Random Walks</a:t>
            </a:r>
          </a:p>
        </p:txBody>
      </p:sp>
      <p:sp>
        <p:nvSpPr>
          <p:cNvPr id="3" name="Content Placeholder 2">
            <a:extLst>
              <a:ext uri="{FF2B5EF4-FFF2-40B4-BE49-F238E27FC236}">
                <a16:creationId xmlns:a16="http://schemas.microsoft.com/office/drawing/2014/main" id="{375A642B-41EB-56EF-40FF-3701268BE36A}"/>
              </a:ext>
            </a:extLst>
          </p:cNvPr>
          <p:cNvSpPr>
            <a:spLocks noGrp="1"/>
          </p:cNvSpPr>
          <p:nvPr>
            <p:ph idx="1"/>
          </p:nvPr>
        </p:nvSpPr>
        <p:spPr>
          <a:xfrm>
            <a:off x="838200" y="1825625"/>
            <a:ext cx="5166360" cy="4351338"/>
          </a:xfrm>
        </p:spPr>
        <p:txBody>
          <a:bodyPr>
            <a:normAutofit/>
          </a:bodyPr>
          <a:lstStyle/>
          <a:p>
            <a:pPr marL="0" indent="0">
              <a:buNone/>
            </a:pPr>
            <a:r>
              <a:rPr lang="en-US" dirty="0"/>
              <a:t>Training text:</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house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mouse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box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fox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green eggs and ham?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them, Sam I 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94ACCA0-640C-93B1-53E6-774FB6C65744}"/>
              </a:ext>
            </a:extLst>
          </p:cNvPr>
          <p:cNvSpPr txBox="1">
            <a:spLocks/>
          </p:cNvSpPr>
          <p:nvPr/>
        </p:nvSpPr>
        <p:spPr>
          <a:xfrm>
            <a:off x="6096000" y="1825625"/>
            <a:ext cx="51663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Transitions:</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you -&gt; could (40%), like (20%), in (20%), with (20%)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could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like -&gt; green (50%), them (50%)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and so forth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AAB1FF23-B73E-03C9-7DEA-6D5DCF8CC058}"/>
              </a:ext>
            </a:extLst>
          </p:cNvPr>
          <p:cNvSpPr txBox="1">
            <a:spLocks/>
          </p:cNvSpPr>
          <p:nvPr/>
        </p:nvSpPr>
        <p:spPr>
          <a:xfrm>
            <a:off x="838200" y="5326379"/>
            <a:ext cx="10515600" cy="1002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Random Walk: </a:t>
            </a:r>
          </a:p>
          <a:p>
            <a:pPr marL="0" indent="0">
              <a:buNone/>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Would you </a:t>
            </a:r>
            <a:r>
              <a:rPr lang="en-US" sz="180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rPr>
              <a:t>in a fox? Could you like green eggs.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61820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331D-B99D-5C36-E9E7-81861671E275}"/>
              </a:ext>
            </a:extLst>
          </p:cNvPr>
          <p:cNvSpPr>
            <a:spLocks noGrp="1"/>
          </p:cNvSpPr>
          <p:nvPr>
            <p:ph type="title"/>
          </p:nvPr>
        </p:nvSpPr>
        <p:spPr/>
        <p:txBody>
          <a:bodyPr/>
          <a:lstStyle/>
          <a:p>
            <a:r>
              <a:rPr lang="en-US" dirty="0"/>
              <a:t>Random Walks</a:t>
            </a:r>
          </a:p>
        </p:txBody>
      </p:sp>
      <p:sp>
        <p:nvSpPr>
          <p:cNvPr id="3" name="Content Placeholder 2">
            <a:extLst>
              <a:ext uri="{FF2B5EF4-FFF2-40B4-BE49-F238E27FC236}">
                <a16:creationId xmlns:a16="http://schemas.microsoft.com/office/drawing/2014/main" id="{375A642B-41EB-56EF-40FF-3701268BE36A}"/>
              </a:ext>
            </a:extLst>
          </p:cNvPr>
          <p:cNvSpPr>
            <a:spLocks noGrp="1"/>
          </p:cNvSpPr>
          <p:nvPr>
            <p:ph idx="1"/>
          </p:nvPr>
        </p:nvSpPr>
        <p:spPr>
          <a:xfrm>
            <a:off x="838200" y="1825625"/>
            <a:ext cx="5166360" cy="4351338"/>
          </a:xfrm>
        </p:spPr>
        <p:txBody>
          <a:bodyPr>
            <a:normAutofit/>
          </a:bodyPr>
          <a:lstStyle/>
          <a:p>
            <a:pPr marL="0" indent="0">
              <a:buNone/>
            </a:pPr>
            <a:r>
              <a:rPr lang="en-US" dirty="0"/>
              <a:t>Training text:</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house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mouse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box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fox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green eggs and ham?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them, Sam I 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94ACCA0-640C-93B1-53E6-774FB6C65744}"/>
              </a:ext>
            </a:extLst>
          </p:cNvPr>
          <p:cNvSpPr txBox="1">
            <a:spLocks/>
          </p:cNvSpPr>
          <p:nvPr/>
        </p:nvSpPr>
        <p:spPr>
          <a:xfrm>
            <a:off x="6096000" y="1825625"/>
            <a:ext cx="51663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Transitions:</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you -&gt; could (40%), like (20%), in (20%), with (20%)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could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like -&gt; green (50%), them (50%)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and so forth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AAB1FF23-B73E-03C9-7DEA-6D5DCF8CC058}"/>
              </a:ext>
            </a:extLst>
          </p:cNvPr>
          <p:cNvSpPr txBox="1">
            <a:spLocks/>
          </p:cNvSpPr>
          <p:nvPr/>
        </p:nvSpPr>
        <p:spPr>
          <a:xfrm>
            <a:off x="838200" y="5326379"/>
            <a:ext cx="10515600" cy="1002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Random Walk: </a:t>
            </a:r>
          </a:p>
          <a:p>
            <a:pPr marL="0" indent="0">
              <a:buNone/>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Would you in </a:t>
            </a:r>
            <a:r>
              <a:rPr lang="en-US" sz="1800" dirty="0">
                <a:solidFill>
                  <a:schemeClr val="bg1"/>
                </a:solidFill>
                <a:effectLst/>
                <a:latin typeface="Courier New" panose="02070309020205020404" pitchFamily="49" charset="0"/>
                <a:ea typeface="Times New Roman" panose="02020603050405020304" pitchFamily="18" charset="0"/>
                <a:cs typeface="Times New Roman" panose="02020603050405020304" pitchFamily="18" charset="0"/>
              </a:rPr>
              <a:t>a fox? Could you like green eggs. </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87503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E331D-B99D-5C36-E9E7-81861671E275}"/>
              </a:ext>
            </a:extLst>
          </p:cNvPr>
          <p:cNvSpPr>
            <a:spLocks noGrp="1"/>
          </p:cNvSpPr>
          <p:nvPr>
            <p:ph type="title"/>
          </p:nvPr>
        </p:nvSpPr>
        <p:spPr/>
        <p:txBody>
          <a:bodyPr/>
          <a:lstStyle/>
          <a:p>
            <a:r>
              <a:rPr lang="en-US" dirty="0"/>
              <a:t>Random Walks</a:t>
            </a:r>
          </a:p>
        </p:txBody>
      </p:sp>
      <p:sp>
        <p:nvSpPr>
          <p:cNvPr id="3" name="Content Placeholder 2">
            <a:extLst>
              <a:ext uri="{FF2B5EF4-FFF2-40B4-BE49-F238E27FC236}">
                <a16:creationId xmlns:a16="http://schemas.microsoft.com/office/drawing/2014/main" id="{375A642B-41EB-56EF-40FF-3701268BE36A}"/>
              </a:ext>
            </a:extLst>
          </p:cNvPr>
          <p:cNvSpPr>
            <a:spLocks noGrp="1"/>
          </p:cNvSpPr>
          <p:nvPr>
            <p:ph idx="1"/>
          </p:nvPr>
        </p:nvSpPr>
        <p:spPr>
          <a:xfrm>
            <a:off x="838200" y="1825625"/>
            <a:ext cx="5166360" cy="4351338"/>
          </a:xfrm>
        </p:spPr>
        <p:txBody>
          <a:bodyPr>
            <a:normAutofit/>
          </a:bodyPr>
          <a:lstStyle/>
          <a:p>
            <a:pPr marL="0" indent="0">
              <a:buNone/>
            </a:pPr>
            <a:r>
              <a:rPr lang="en-US" dirty="0"/>
              <a:t>Training text:</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house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mouse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in a box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could you with a fox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green eggs and ham?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you like them, Sam I Am?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D94ACCA0-640C-93B1-53E6-774FB6C65744}"/>
              </a:ext>
            </a:extLst>
          </p:cNvPr>
          <p:cNvSpPr txBox="1">
            <a:spLocks/>
          </p:cNvSpPr>
          <p:nvPr/>
        </p:nvSpPr>
        <p:spPr>
          <a:xfrm>
            <a:off x="6096000" y="1825625"/>
            <a:ext cx="516636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Transitions:</a:t>
            </a: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would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you -&gt; could (40%), like (20%), in (20%), with (20%)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could -&gt; you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like -&gt; green (50%), them (50%)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000" dirty="0">
                <a:effectLst/>
                <a:latin typeface="Courier New" panose="02070309020205020404" pitchFamily="49" charset="0"/>
                <a:ea typeface="Times New Roman" panose="02020603050405020304" pitchFamily="18" charset="0"/>
                <a:cs typeface="Times New Roman" panose="02020603050405020304" pitchFamily="18" charset="0"/>
              </a:rPr>
              <a:t>... and so forth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AAB1FF23-B73E-03C9-7DEA-6D5DCF8CC058}"/>
              </a:ext>
            </a:extLst>
          </p:cNvPr>
          <p:cNvSpPr txBox="1">
            <a:spLocks/>
          </p:cNvSpPr>
          <p:nvPr/>
        </p:nvSpPr>
        <p:spPr>
          <a:xfrm>
            <a:off x="838200" y="5326379"/>
            <a:ext cx="10515600" cy="1002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Random Walk: </a:t>
            </a:r>
          </a:p>
          <a:p>
            <a:pPr marL="0" indent="0">
              <a:buNone/>
            </a:pPr>
            <a:r>
              <a:rPr lang="en-US" sz="1800" dirty="0">
                <a:effectLst/>
                <a:latin typeface="Courier New" panose="02070309020205020404" pitchFamily="49" charset="0"/>
                <a:ea typeface="Times New Roman" panose="02020603050405020304" pitchFamily="18" charset="0"/>
                <a:cs typeface="Times New Roman" panose="02020603050405020304" pitchFamily="18" charset="0"/>
              </a:rPr>
              <a:t>Would you in a fox? Could you like green eggs.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64117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843E4-0AFB-3261-C1B1-600963B835EE}"/>
              </a:ext>
            </a:extLst>
          </p:cNvPr>
          <p:cNvSpPr>
            <a:spLocks noGrp="1"/>
          </p:cNvSpPr>
          <p:nvPr>
            <p:ph type="title"/>
          </p:nvPr>
        </p:nvSpPr>
        <p:spPr/>
        <p:txBody>
          <a:bodyPr/>
          <a:lstStyle/>
          <a:p>
            <a:r>
              <a:rPr lang="en-US" dirty="0" err="1"/>
              <a:t>Markovbots</a:t>
            </a:r>
            <a:endParaRPr lang="en-US" dirty="0"/>
          </a:p>
        </p:txBody>
      </p:sp>
      <p:pic>
        <p:nvPicPr>
          <p:cNvPr id="5" name="Content Placeholder 4">
            <a:extLst>
              <a:ext uri="{FF2B5EF4-FFF2-40B4-BE49-F238E27FC236}">
                <a16:creationId xmlns:a16="http://schemas.microsoft.com/office/drawing/2014/main" id="{52AA760F-B95B-30E5-59E4-293C056075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6959" y="0"/>
            <a:ext cx="4952562" cy="6858000"/>
          </a:xfrm>
        </p:spPr>
      </p:pic>
      <p:sp>
        <p:nvSpPr>
          <p:cNvPr id="6" name="TextBox 5">
            <a:extLst>
              <a:ext uri="{FF2B5EF4-FFF2-40B4-BE49-F238E27FC236}">
                <a16:creationId xmlns:a16="http://schemas.microsoft.com/office/drawing/2014/main" id="{F8D4AC77-B59F-6A0B-7F54-F44B82CC5A23}"/>
              </a:ext>
            </a:extLst>
          </p:cNvPr>
          <p:cNvSpPr txBox="1"/>
          <p:nvPr/>
        </p:nvSpPr>
        <p:spPr>
          <a:xfrm>
            <a:off x="838200" y="1935480"/>
            <a:ext cx="5242560" cy="2062103"/>
          </a:xfrm>
          <a:prstGeom prst="rect">
            <a:avLst/>
          </a:prstGeom>
          <a:noFill/>
        </p:spPr>
        <p:txBody>
          <a:bodyPr wrap="square" rtlCol="0">
            <a:spAutoFit/>
          </a:bodyPr>
          <a:lstStyle/>
          <a:p>
            <a:r>
              <a:rPr lang="en-US" sz="3200" dirty="0"/>
              <a:t>“The days in which the cultivators even of inferior power. That a country, which has been”</a:t>
            </a:r>
          </a:p>
        </p:txBody>
      </p:sp>
    </p:spTree>
    <p:extLst>
      <p:ext uri="{BB962C8B-B14F-4D97-AF65-F5344CB8AC3E}">
        <p14:creationId xmlns:p14="http://schemas.microsoft.com/office/powerpoint/2010/main" val="38036401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EF8AA-CFD3-4224-E2CE-1A02FABA0BEF}"/>
              </a:ext>
            </a:extLst>
          </p:cNvPr>
          <p:cNvSpPr>
            <a:spLocks noGrp="1"/>
          </p:cNvSpPr>
          <p:nvPr>
            <p:ph type="title"/>
          </p:nvPr>
        </p:nvSpPr>
        <p:spPr/>
        <p:txBody>
          <a:bodyPr/>
          <a:lstStyle/>
          <a:p>
            <a:r>
              <a:rPr lang="en-US" dirty="0"/>
              <a:t>GPT-3 has been trained on 45 terabytes of text data.</a:t>
            </a:r>
          </a:p>
        </p:txBody>
      </p:sp>
      <p:sp>
        <p:nvSpPr>
          <p:cNvPr id="3" name="Content Placeholder 2">
            <a:extLst>
              <a:ext uri="{FF2B5EF4-FFF2-40B4-BE49-F238E27FC236}">
                <a16:creationId xmlns:a16="http://schemas.microsoft.com/office/drawing/2014/main" id="{1296A380-317B-6148-7861-015D3C332909}"/>
              </a:ext>
            </a:extLst>
          </p:cNvPr>
          <p:cNvSpPr>
            <a:spLocks noGrp="1"/>
          </p:cNvSpPr>
          <p:nvPr>
            <p:ph idx="1"/>
          </p:nvPr>
        </p:nvSpPr>
        <p:spPr/>
        <p:txBody>
          <a:bodyPr/>
          <a:lstStyle/>
          <a:p>
            <a:pPr marL="0" indent="0">
              <a:buNone/>
            </a:pPr>
            <a:r>
              <a:rPr lang="en-US" dirty="0"/>
              <a:t>Common Crawl	410 billion tokens		60% weight</a:t>
            </a:r>
          </a:p>
          <a:p>
            <a:pPr marL="0" indent="0">
              <a:buNone/>
            </a:pPr>
            <a:r>
              <a:rPr lang="en-US" dirty="0"/>
              <a:t>WebText2		19 billion			22%</a:t>
            </a:r>
          </a:p>
          <a:p>
            <a:pPr marL="0" indent="0">
              <a:buNone/>
            </a:pPr>
            <a:r>
              <a:rPr lang="en-US" dirty="0"/>
              <a:t>Books1		12 billion			8%</a:t>
            </a:r>
          </a:p>
          <a:p>
            <a:pPr marL="0" indent="0">
              <a:buNone/>
            </a:pPr>
            <a:r>
              <a:rPr lang="en-US" dirty="0"/>
              <a:t>Books2		55 billion			8%</a:t>
            </a:r>
          </a:p>
          <a:p>
            <a:pPr marL="0" indent="0">
              <a:buNone/>
            </a:pPr>
            <a:r>
              <a:rPr lang="en-US" dirty="0"/>
              <a:t>Wikipedia		3 billion			3%</a:t>
            </a:r>
          </a:p>
        </p:txBody>
      </p:sp>
    </p:spTree>
    <p:extLst>
      <p:ext uri="{BB962C8B-B14F-4D97-AF65-F5344CB8AC3E}">
        <p14:creationId xmlns:p14="http://schemas.microsoft.com/office/powerpoint/2010/main" val="915882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67E0D0-BAE6-9132-460D-4D3ACBCC8A81}"/>
              </a:ext>
            </a:extLst>
          </p:cNvPr>
          <p:cNvSpPr>
            <a:spLocks noGrp="1"/>
          </p:cNvSpPr>
          <p:nvPr>
            <p:ph idx="1"/>
          </p:nvPr>
        </p:nvSpPr>
        <p:spPr>
          <a:xfrm>
            <a:off x="906780" y="2055813"/>
            <a:ext cx="5943600" cy="3855933"/>
          </a:xfrm>
        </p:spPr>
        <p:txBody>
          <a:bodyPr>
            <a:normAutofit/>
          </a:bodyPr>
          <a:lstStyle/>
          <a:p>
            <a:pPr marL="0" indent="0">
              <a:lnSpc>
                <a:spcPct val="120000"/>
              </a:lnSpc>
              <a:buNone/>
            </a:pPr>
            <a:r>
              <a:rPr lang="en-US" sz="2400" dirty="0"/>
              <a:t>“</a:t>
            </a:r>
            <a:r>
              <a:rPr lang="en-US" sz="2400" i="1" dirty="0"/>
              <a:t>Chain Tripping </a:t>
            </a:r>
            <a:r>
              <a:rPr lang="en-US" sz="2400" dirty="0"/>
              <a:t>was an experiment: we wanted to see if it was possible to make a record using AI. And not just any record—a YACHT record…</a:t>
            </a:r>
          </a:p>
          <a:p>
            <a:pPr marL="0" indent="0">
              <a:lnSpc>
                <a:spcPct val="120000"/>
              </a:lnSpc>
              <a:buNone/>
            </a:pPr>
            <a:r>
              <a:rPr lang="en-US" sz="2400" dirty="0"/>
              <a:t>Arranging fragments together into meaningful shapes is the most human thing of all.”</a:t>
            </a:r>
          </a:p>
          <a:p>
            <a:pPr marL="0" indent="0">
              <a:buNone/>
            </a:pPr>
            <a:r>
              <a:rPr lang="en-US" sz="2000" dirty="0"/>
              <a:t>Claire L. Evans, one-half of the band YACHT</a:t>
            </a:r>
            <a:endParaRPr lang="en-US" sz="1600" dirty="0"/>
          </a:p>
        </p:txBody>
      </p:sp>
      <p:pic>
        <p:nvPicPr>
          <p:cNvPr id="2" name="Picture 2" descr="The Computer Accent">
            <a:extLst>
              <a:ext uri="{FF2B5EF4-FFF2-40B4-BE49-F238E27FC236}">
                <a16:creationId xmlns:a16="http://schemas.microsoft.com/office/drawing/2014/main" id="{128BE6A2-6590-B74B-D016-BFDF15532C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0"/>
            <a:ext cx="4438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E455805-78A9-4140-EA28-AC1AEBF3B2B8}"/>
              </a:ext>
            </a:extLst>
          </p:cNvPr>
          <p:cNvSpPr>
            <a:spLocks noGrp="1"/>
          </p:cNvSpPr>
          <p:nvPr>
            <p:ph type="title"/>
          </p:nvPr>
        </p:nvSpPr>
        <p:spPr>
          <a:xfrm>
            <a:off x="838200" y="365125"/>
            <a:ext cx="10515600" cy="1325563"/>
          </a:xfrm>
        </p:spPr>
        <p:txBody>
          <a:bodyPr/>
          <a:lstStyle/>
          <a:p>
            <a:r>
              <a:rPr lang="en-US" dirty="0"/>
              <a:t>AI can make music for you.</a:t>
            </a:r>
          </a:p>
        </p:txBody>
      </p:sp>
    </p:spTree>
    <p:extLst>
      <p:ext uri="{BB962C8B-B14F-4D97-AF65-F5344CB8AC3E}">
        <p14:creationId xmlns:p14="http://schemas.microsoft.com/office/powerpoint/2010/main" val="88015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64C0-C4C2-C04F-D66D-DF5156364816}"/>
              </a:ext>
            </a:extLst>
          </p:cNvPr>
          <p:cNvSpPr>
            <a:spLocks noGrp="1"/>
          </p:cNvSpPr>
          <p:nvPr>
            <p:ph type="title"/>
          </p:nvPr>
        </p:nvSpPr>
        <p:spPr/>
        <p:txBody>
          <a:bodyPr/>
          <a:lstStyle/>
          <a:p>
            <a:r>
              <a:rPr lang="en-US" dirty="0"/>
              <a:t>Google’s C4 data set, via WaPo</a:t>
            </a:r>
          </a:p>
        </p:txBody>
      </p:sp>
      <p:pic>
        <p:nvPicPr>
          <p:cNvPr id="5" name="Content Placeholder 4">
            <a:extLst>
              <a:ext uri="{FF2B5EF4-FFF2-40B4-BE49-F238E27FC236}">
                <a16:creationId xmlns:a16="http://schemas.microsoft.com/office/drawing/2014/main" id="{340420D2-99B8-F03F-E1AE-B6B3819A5E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242" y="1482724"/>
            <a:ext cx="11757058" cy="5094519"/>
          </a:xfrm>
        </p:spPr>
      </p:pic>
    </p:spTree>
    <p:extLst>
      <p:ext uri="{BB962C8B-B14F-4D97-AF65-F5344CB8AC3E}">
        <p14:creationId xmlns:p14="http://schemas.microsoft.com/office/powerpoint/2010/main" val="884954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D38AA-C966-129D-3FC3-8BF3E7F9642F}"/>
              </a:ext>
            </a:extLst>
          </p:cNvPr>
          <p:cNvSpPr>
            <a:spLocks noGrp="1"/>
          </p:cNvSpPr>
          <p:nvPr>
            <p:ph type="title"/>
          </p:nvPr>
        </p:nvSpPr>
        <p:spPr/>
        <p:txBody>
          <a:bodyPr/>
          <a:lstStyle/>
          <a:p>
            <a:r>
              <a:rPr lang="en-US" dirty="0"/>
              <a:t>Large language models</a:t>
            </a:r>
          </a:p>
        </p:txBody>
      </p:sp>
      <p:sp>
        <p:nvSpPr>
          <p:cNvPr id="3" name="Content Placeholder 2">
            <a:extLst>
              <a:ext uri="{FF2B5EF4-FFF2-40B4-BE49-F238E27FC236}">
                <a16:creationId xmlns:a16="http://schemas.microsoft.com/office/drawing/2014/main" id="{708F8570-0B8B-93BA-3D1C-BA41470E9130}"/>
              </a:ext>
            </a:extLst>
          </p:cNvPr>
          <p:cNvSpPr>
            <a:spLocks noGrp="1"/>
          </p:cNvSpPr>
          <p:nvPr>
            <p:ph idx="1"/>
          </p:nvPr>
        </p:nvSpPr>
        <p:spPr/>
        <p:txBody>
          <a:bodyPr/>
          <a:lstStyle/>
          <a:p>
            <a:pPr marL="0" indent="0">
              <a:buNone/>
            </a:pPr>
            <a:r>
              <a:rPr lang="en-US" dirty="0"/>
              <a:t>Language models generated text by looking at the “tokens” (parts of words) that came before.</a:t>
            </a:r>
            <a:br>
              <a:rPr lang="en-US" dirty="0"/>
            </a:br>
            <a:endParaRPr lang="en-US" dirty="0"/>
          </a:p>
          <a:p>
            <a:pPr marL="457200" lvl="1" indent="0">
              <a:buNone/>
            </a:pPr>
            <a:r>
              <a:rPr lang="en-US" dirty="0">
                <a:latin typeface="Courier New" panose="02070309020205020404" pitchFamily="49" charset="0"/>
                <a:cs typeface="Courier New" panose="02070309020205020404" pitchFamily="49" charset="0"/>
              </a:rPr>
              <a:t>The ball rolled down the [hill, 95%]</a:t>
            </a:r>
          </a:p>
          <a:p>
            <a:pPr marL="457200" lvl="1" indent="0">
              <a:buNone/>
            </a:pPr>
            <a:endParaRPr lang="en-US" dirty="0">
              <a:latin typeface="Courier New" panose="02070309020205020404" pitchFamily="49" charset="0"/>
              <a:cs typeface="Courier New" panose="02070309020205020404" pitchFamily="49" charset="0"/>
            </a:endParaRPr>
          </a:p>
          <a:p>
            <a:pPr marL="0" indent="0">
              <a:buNone/>
            </a:pPr>
            <a:r>
              <a:rPr lang="en-US" dirty="0">
                <a:cs typeface="Courier New" panose="02070309020205020404" pitchFamily="49" charset="0"/>
              </a:rPr>
              <a:t>The “T” in GPT stands for “transformer.” This model pays attention to context.</a:t>
            </a:r>
          </a:p>
          <a:p>
            <a:pPr marL="457200" lvl="1" indent="0">
              <a:buNone/>
            </a:pPr>
            <a:r>
              <a:rPr lang="en-US" dirty="0">
                <a:latin typeface="Courier New" panose="02070309020205020404" pitchFamily="49" charset="0"/>
                <a:cs typeface="Courier New" panose="02070309020205020404" pitchFamily="49" charset="0"/>
              </a:rPr>
              <a:t>Paul threw a brick over the </a:t>
            </a:r>
            <a:r>
              <a:rPr lang="en-US" u="sng" dirty="0">
                <a:latin typeface="Courier New" panose="02070309020205020404" pitchFamily="49" charset="0"/>
                <a:cs typeface="Courier New" panose="02070309020205020404" pitchFamily="49" charset="0"/>
              </a:rPr>
              <a:t>river</a:t>
            </a:r>
            <a:r>
              <a:rPr lang="en-US" dirty="0">
                <a:latin typeface="Courier New" panose="02070309020205020404" pitchFamily="49" charset="0"/>
                <a:cs typeface="Courier New" panose="02070309020205020404" pitchFamily="49" charset="0"/>
              </a:rPr>
              <a:t>, hitting the </a:t>
            </a:r>
            <a:r>
              <a:rPr lang="en-US" u="sng" dirty="0">
                <a:latin typeface="Courier New" panose="02070309020205020404" pitchFamily="49" charset="0"/>
                <a:cs typeface="Courier New" panose="02070309020205020404" pitchFamily="49" charset="0"/>
              </a:rPr>
              <a:t>bank</a:t>
            </a:r>
            <a:r>
              <a:rPr lang="en-US" dirty="0">
                <a:latin typeface="Courier New" panose="02070309020205020404" pitchFamily="49" charset="0"/>
                <a:cs typeface="Courier New" panose="02070309020205020404" pitchFamily="49" charset="0"/>
              </a:rPr>
              <a:t>.</a:t>
            </a:r>
          </a:p>
          <a:p>
            <a:pPr marL="457200" lvl="1" indent="0">
              <a:buNone/>
            </a:pPr>
            <a:r>
              <a:rPr lang="en-US" dirty="0">
                <a:latin typeface="Courier New" panose="02070309020205020404" pitchFamily="49" charset="0"/>
                <a:cs typeface="Courier New" panose="02070309020205020404" pitchFamily="49" charset="0"/>
              </a:rPr>
              <a:t>[It broke a window and the alarm went off.]</a:t>
            </a:r>
          </a:p>
          <a:p>
            <a:pPr marL="457200" lvl="1" indent="0">
              <a:buNone/>
            </a:pPr>
            <a:r>
              <a:rPr lang="en-US" dirty="0">
                <a:latin typeface="Courier New" panose="02070309020205020404" pitchFamily="49" charset="0"/>
                <a:cs typeface="Courier New" panose="02070309020205020404" pitchFamily="49" charset="0"/>
              </a:rPr>
              <a:t>[It landed with a thud in the soft mud.]</a:t>
            </a:r>
          </a:p>
        </p:txBody>
      </p:sp>
    </p:spTree>
    <p:extLst>
      <p:ext uri="{BB962C8B-B14F-4D97-AF65-F5344CB8AC3E}">
        <p14:creationId xmlns:p14="http://schemas.microsoft.com/office/powerpoint/2010/main" val="30534237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7AB3D-CF1C-425F-F805-AC73E97732E5}"/>
              </a:ext>
            </a:extLst>
          </p:cNvPr>
          <p:cNvSpPr>
            <a:spLocks noGrp="1"/>
          </p:cNvSpPr>
          <p:nvPr>
            <p:ph type="title"/>
          </p:nvPr>
        </p:nvSpPr>
        <p:spPr/>
        <p:txBody>
          <a:bodyPr/>
          <a:lstStyle/>
          <a:p>
            <a:r>
              <a:rPr lang="en-US" dirty="0"/>
              <a:t>Garbage in, garbage out.</a:t>
            </a:r>
          </a:p>
        </p:txBody>
      </p:sp>
      <p:sp>
        <p:nvSpPr>
          <p:cNvPr id="3" name="Content Placeholder 2">
            <a:extLst>
              <a:ext uri="{FF2B5EF4-FFF2-40B4-BE49-F238E27FC236}">
                <a16:creationId xmlns:a16="http://schemas.microsoft.com/office/drawing/2014/main" id="{9C72D70E-B475-CAFB-F9D1-3CDFDEC1599C}"/>
              </a:ext>
            </a:extLst>
          </p:cNvPr>
          <p:cNvSpPr>
            <a:spLocks noGrp="1"/>
          </p:cNvSpPr>
          <p:nvPr>
            <p:ph idx="1"/>
          </p:nvPr>
        </p:nvSpPr>
        <p:spPr/>
        <p:txBody>
          <a:bodyPr/>
          <a:lstStyle/>
          <a:p>
            <a:pPr marL="0" indent="0">
              <a:buNone/>
            </a:pPr>
            <a:r>
              <a:rPr lang="en-US" sz="3200" dirty="0"/>
              <a:t>“Large-language models… are trained on, among other things, the web, which is to say society’s sooty exhaust, carrying all the errors, mistakes, conspiracies, biases, bigotries, presumptions, and stupidities — as well as genius — of humanity online. When we blame an algorithm for exhibiting bias we should start with the realization that it is reflecting our own biases.”</a:t>
            </a:r>
          </a:p>
          <a:p>
            <a:pPr marL="0" indent="0">
              <a:buNone/>
            </a:pPr>
            <a:endParaRPr lang="en-US" dirty="0"/>
          </a:p>
          <a:p>
            <a:pPr marL="0" indent="0">
              <a:buNone/>
            </a:pPr>
            <a:r>
              <a:rPr lang="en-US" dirty="0"/>
              <a:t>Jeff Jarvis, CUNY Newmark School of Journalism</a:t>
            </a:r>
          </a:p>
        </p:txBody>
      </p:sp>
    </p:spTree>
    <p:extLst>
      <p:ext uri="{BB962C8B-B14F-4D97-AF65-F5344CB8AC3E}">
        <p14:creationId xmlns:p14="http://schemas.microsoft.com/office/powerpoint/2010/main" val="364240920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01B22-B8F7-2921-2973-4EC400C47F96}"/>
              </a:ext>
            </a:extLst>
          </p:cNvPr>
          <p:cNvSpPr>
            <a:spLocks noGrp="1"/>
          </p:cNvSpPr>
          <p:nvPr>
            <p:ph type="title"/>
          </p:nvPr>
        </p:nvSpPr>
        <p:spPr>
          <a:xfrm>
            <a:off x="838200" y="365125"/>
            <a:ext cx="5257800" cy="1325563"/>
          </a:xfrm>
        </p:spPr>
        <p:txBody>
          <a:bodyPr/>
          <a:lstStyle/>
          <a:p>
            <a:pPr algn="r"/>
            <a:r>
              <a:rPr lang="en-US" dirty="0"/>
              <a:t>Much more information here:</a:t>
            </a:r>
          </a:p>
        </p:txBody>
      </p:sp>
      <p:pic>
        <p:nvPicPr>
          <p:cNvPr id="5" name="Content Placeholder 4">
            <a:hlinkClick r:id="rId3"/>
            <a:extLst>
              <a:ext uri="{FF2B5EF4-FFF2-40B4-BE49-F238E27FC236}">
                <a16:creationId xmlns:a16="http://schemas.microsoft.com/office/drawing/2014/main" id="{A07C4614-1195-0CA9-3A54-135D05A587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465298" y="0"/>
            <a:ext cx="5726702" cy="6858000"/>
          </a:xfrm>
        </p:spPr>
      </p:pic>
    </p:spTree>
    <p:extLst>
      <p:ext uri="{BB962C8B-B14F-4D97-AF65-F5344CB8AC3E}">
        <p14:creationId xmlns:p14="http://schemas.microsoft.com/office/powerpoint/2010/main" val="220400774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827BE-0CF0-3F84-00B7-CBF21C97DF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852A6C-A491-3CF8-B712-E985F1584B0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87DE1F4-60D5-6CE4-1E64-036D06662EDB}"/>
              </a:ext>
            </a:extLst>
          </p:cNvPr>
          <p:cNvPicPr>
            <a:picLocks noChangeAspect="1"/>
          </p:cNvPicPr>
          <p:nvPr/>
        </p:nvPicPr>
        <p:blipFill>
          <a:blip r:embed="rId3"/>
          <a:stretch>
            <a:fillRect/>
          </a:stretch>
        </p:blipFill>
        <p:spPr>
          <a:xfrm>
            <a:off x="2355887" y="0"/>
            <a:ext cx="7480225" cy="6858000"/>
          </a:xfrm>
          <a:prstGeom prst="rect">
            <a:avLst/>
          </a:prstGeom>
        </p:spPr>
      </p:pic>
    </p:spTree>
    <p:extLst>
      <p:ext uri="{BB962C8B-B14F-4D97-AF65-F5344CB8AC3E}">
        <p14:creationId xmlns:p14="http://schemas.microsoft.com/office/powerpoint/2010/main" val="2982036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E6613-C522-4B10-4FAA-533413BCDA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47F6AB-4C55-597F-583F-9454C21AF71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C93318C-4292-AE94-A2DB-B09E85DCC976}"/>
              </a:ext>
            </a:extLst>
          </p:cNvPr>
          <p:cNvPicPr>
            <a:picLocks noChangeAspect="1"/>
          </p:cNvPicPr>
          <p:nvPr/>
        </p:nvPicPr>
        <p:blipFill>
          <a:blip r:embed="rId3"/>
          <a:stretch>
            <a:fillRect/>
          </a:stretch>
        </p:blipFill>
        <p:spPr>
          <a:xfrm>
            <a:off x="1047109" y="0"/>
            <a:ext cx="10097782" cy="6858000"/>
          </a:xfrm>
          <a:prstGeom prst="rect">
            <a:avLst/>
          </a:prstGeom>
        </p:spPr>
      </p:pic>
    </p:spTree>
    <p:extLst>
      <p:ext uri="{BB962C8B-B14F-4D97-AF65-F5344CB8AC3E}">
        <p14:creationId xmlns:p14="http://schemas.microsoft.com/office/powerpoint/2010/main" val="38093268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889BD-AACA-E115-D78F-D53757236C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1F90696-7E66-BAA8-19EE-0EA2234E57A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06A5F8D9-9B65-FB3B-0EDD-45BB34B5CE6E}"/>
              </a:ext>
            </a:extLst>
          </p:cNvPr>
          <p:cNvPicPr>
            <a:picLocks noChangeAspect="1"/>
          </p:cNvPicPr>
          <p:nvPr/>
        </p:nvPicPr>
        <p:blipFill>
          <a:blip r:embed="rId3"/>
          <a:stretch>
            <a:fillRect/>
          </a:stretch>
        </p:blipFill>
        <p:spPr>
          <a:xfrm>
            <a:off x="1230997" y="0"/>
            <a:ext cx="9730005" cy="6858000"/>
          </a:xfrm>
          <a:prstGeom prst="rect">
            <a:avLst/>
          </a:prstGeom>
        </p:spPr>
      </p:pic>
    </p:spTree>
    <p:extLst>
      <p:ext uri="{BB962C8B-B14F-4D97-AF65-F5344CB8AC3E}">
        <p14:creationId xmlns:p14="http://schemas.microsoft.com/office/powerpoint/2010/main" val="9623063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7EAA-77C3-F1F5-FB0E-2AE54F7BAB9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5727ED8-DA9D-9CE6-16C7-0E6D0573455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905D2D-BD39-6DFA-820E-FA8E67494736}"/>
              </a:ext>
            </a:extLst>
          </p:cNvPr>
          <p:cNvPicPr>
            <a:picLocks noChangeAspect="1"/>
          </p:cNvPicPr>
          <p:nvPr/>
        </p:nvPicPr>
        <p:blipFill>
          <a:blip r:embed="rId2"/>
          <a:stretch>
            <a:fillRect/>
          </a:stretch>
        </p:blipFill>
        <p:spPr>
          <a:xfrm>
            <a:off x="1965780" y="0"/>
            <a:ext cx="8260439" cy="6858000"/>
          </a:xfrm>
          <a:prstGeom prst="rect">
            <a:avLst/>
          </a:prstGeom>
        </p:spPr>
      </p:pic>
    </p:spTree>
    <p:extLst>
      <p:ext uri="{BB962C8B-B14F-4D97-AF65-F5344CB8AC3E}">
        <p14:creationId xmlns:p14="http://schemas.microsoft.com/office/powerpoint/2010/main" val="31237646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F529-2D89-8170-4361-D2DA0AD44E05}"/>
              </a:ext>
            </a:extLst>
          </p:cNvPr>
          <p:cNvSpPr>
            <a:spLocks noGrp="1"/>
          </p:cNvSpPr>
          <p:nvPr>
            <p:ph type="title"/>
          </p:nvPr>
        </p:nvSpPr>
        <p:spPr>
          <a:xfrm>
            <a:off x="838200" y="365125"/>
            <a:ext cx="6400800" cy="1325563"/>
          </a:xfrm>
        </p:spPr>
        <p:txBody>
          <a:bodyPr/>
          <a:lstStyle/>
          <a:p>
            <a:r>
              <a:rPr lang="en-US" dirty="0"/>
              <a:t>Computer science is ahead of us.</a:t>
            </a:r>
          </a:p>
        </p:txBody>
      </p:sp>
      <p:sp>
        <p:nvSpPr>
          <p:cNvPr id="3" name="Content Placeholder 2">
            <a:extLst>
              <a:ext uri="{FF2B5EF4-FFF2-40B4-BE49-F238E27FC236}">
                <a16:creationId xmlns:a16="http://schemas.microsoft.com/office/drawing/2014/main" id="{98CD48CD-3543-58D6-5262-8B78B5E53F72}"/>
              </a:ext>
            </a:extLst>
          </p:cNvPr>
          <p:cNvSpPr>
            <a:spLocks noGrp="1"/>
          </p:cNvSpPr>
          <p:nvPr>
            <p:ph idx="1"/>
          </p:nvPr>
        </p:nvSpPr>
        <p:spPr>
          <a:xfrm>
            <a:off x="838200" y="1825625"/>
            <a:ext cx="5852160" cy="4351338"/>
          </a:xfrm>
        </p:spPr>
        <p:txBody>
          <a:bodyPr>
            <a:normAutofit/>
          </a:bodyPr>
          <a:lstStyle/>
          <a:p>
            <a:pPr marL="0" indent="0">
              <a:buNone/>
            </a:pPr>
            <a:r>
              <a:rPr lang="en-US" dirty="0"/>
              <a:t>“Novices using such [tools] … may quickly become accustomed to auto-suggested solutions. This may lead to students not reading problem statements carefully, or at all, and therefore not thinking about the computational steps needed to solve a problem.”</a:t>
            </a:r>
          </a:p>
          <a:p>
            <a:pPr marL="0" indent="0">
              <a:buNone/>
            </a:pPr>
            <a:endParaRPr lang="en-US" dirty="0"/>
          </a:p>
          <a:p>
            <a:pPr marL="0" indent="0">
              <a:buNone/>
            </a:pPr>
            <a:r>
              <a:rPr lang="en-US" dirty="0"/>
              <a:t>Brett Becker et al. (2022)</a:t>
            </a:r>
          </a:p>
        </p:txBody>
      </p:sp>
      <p:pic>
        <p:nvPicPr>
          <p:cNvPr id="5" name="Picture 4">
            <a:extLst>
              <a:ext uri="{FF2B5EF4-FFF2-40B4-BE49-F238E27FC236}">
                <a16:creationId xmlns:a16="http://schemas.microsoft.com/office/drawing/2014/main" id="{B381D73B-889F-30E6-051F-62226036BC50}"/>
              </a:ext>
            </a:extLst>
          </p:cNvPr>
          <p:cNvPicPr>
            <a:picLocks noChangeAspect="1"/>
          </p:cNvPicPr>
          <p:nvPr/>
        </p:nvPicPr>
        <p:blipFill rotWithShape="1">
          <a:blip r:embed="rId3">
            <a:extLst>
              <a:ext uri="{28A0092B-C50C-407E-A947-70E740481C1C}">
                <a14:useLocalDpi xmlns:a14="http://schemas.microsoft.com/office/drawing/2010/main" val="0"/>
              </a:ext>
            </a:extLst>
          </a:blip>
          <a:srcRect l="2310" t="2386" r="25612"/>
          <a:stretch/>
        </p:blipFill>
        <p:spPr>
          <a:xfrm>
            <a:off x="7475220" y="960120"/>
            <a:ext cx="4358640" cy="5300662"/>
          </a:xfrm>
          <a:prstGeom prst="rect">
            <a:avLst/>
          </a:prstGeom>
        </p:spPr>
      </p:pic>
    </p:spTree>
    <p:extLst>
      <p:ext uri="{BB962C8B-B14F-4D97-AF65-F5344CB8AC3E}">
        <p14:creationId xmlns:p14="http://schemas.microsoft.com/office/powerpoint/2010/main" val="215944647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410B7-2319-EB2C-8FB6-A2019F1BD9DB}"/>
              </a:ext>
            </a:extLst>
          </p:cNvPr>
          <p:cNvSpPr>
            <a:spLocks noGrp="1"/>
          </p:cNvSpPr>
          <p:nvPr>
            <p:ph type="title"/>
          </p:nvPr>
        </p:nvSpPr>
        <p:spPr/>
        <p:txBody>
          <a:bodyPr/>
          <a:lstStyle/>
          <a:p>
            <a:r>
              <a:rPr lang="en-US" dirty="0"/>
              <a:t>AI-written computer code</a:t>
            </a:r>
          </a:p>
        </p:txBody>
      </p:sp>
      <p:sp>
        <p:nvSpPr>
          <p:cNvPr id="3" name="Content Placeholder 2">
            <a:extLst>
              <a:ext uri="{FF2B5EF4-FFF2-40B4-BE49-F238E27FC236}">
                <a16:creationId xmlns:a16="http://schemas.microsoft.com/office/drawing/2014/main" id="{6BB7DD0C-0394-B97B-E6D0-6FABA402A02C}"/>
              </a:ext>
            </a:extLst>
          </p:cNvPr>
          <p:cNvSpPr>
            <a:spLocks noGrp="1"/>
          </p:cNvSpPr>
          <p:nvPr>
            <p:ph idx="1"/>
          </p:nvPr>
        </p:nvSpPr>
        <p:spPr/>
        <p:txBody>
          <a:bodyPr>
            <a:normAutofit lnSpcReduction="10000"/>
          </a:bodyPr>
          <a:lstStyle/>
          <a:p>
            <a:r>
              <a:rPr lang="en-US" dirty="0"/>
              <a:t>Opportunities</a:t>
            </a:r>
          </a:p>
          <a:p>
            <a:pPr lvl="1"/>
            <a:r>
              <a:rPr lang="en-US" dirty="0"/>
              <a:t>Quickly generate multiple solutions that vary in technique and style.</a:t>
            </a:r>
          </a:p>
          <a:p>
            <a:pPr lvl="1"/>
            <a:r>
              <a:rPr lang="en-US" dirty="0"/>
              <a:t>Generate not only code but also easy-to-read explanations of how it works.</a:t>
            </a:r>
          </a:p>
          <a:p>
            <a:pPr lvl="1"/>
            <a:r>
              <a:rPr lang="en-US" dirty="0"/>
              <a:t>Shift toward an “emphasis in code reading and evaluation rather than code generation.”</a:t>
            </a:r>
          </a:p>
          <a:p>
            <a:r>
              <a:rPr lang="en-US" dirty="0"/>
              <a:t>Challenges</a:t>
            </a:r>
          </a:p>
          <a:p>
            <a:pPr lvl="1"/>
            <a:r>
              <a:rPr lang="en-US" dirty="0"/>
              <a:t>“How much content can be machine-generated while still attributing the intellectual ownership to a human?”</a:t>
            </a:r>
          </a:p>
          <a:p>
            <a:pPr lvl="1"/>
            <a:r>
              <a:rPr lang="en-US" dirty="0"/>
              <a:t>Novices might become reliant on auto-suggested solutions, without reading problem statements carefully.</a:t>
            </a:r>
          </a:p>
          <a:p>
            <a:pPr lvl="1"/>
            <a:r>
              <a:rPr lang="en-US" dirty="0"/>
              <a:t>AI code generators can produce code that looks correct but doesn’t work as intended. This is a particular challenge for novices.</a:t>
            </a:r>
          </a:p>
          <a:p>
            <a:pPr lvl="1"/>
            <a:endParaRPr lang="en-US" dirty="0"/>
          </a:p>
        </p:txBody>
      </p:sp>
    </p:spTree>
    <p:extLst>
      <p:ext uri="{BB962C8B-B14F-4D97-AF65-F5344CB8AC3E}">
        <p14:creationId xmlns:p14="http://schemas.microsoft.com/office/powerpoint/2010/main" val="336728243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4059</TotalTime>
  <Words>5733</Words>
  <Application>Microsoft Office PowerPoint</Application>
  <PresentationFormat>Widescreen</PresentationFormat>
  <Paragraphs>590</Paragraphs>
  <Slides>101</Slides>
  <Notes>56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101</vt:i4>
      </vt:variant>
    </vt:vector>
  </HeadingPairs>
  <TitlesOfParts>
    <vt:vector size="110" baseType="lpstr">
      <vt:lpstr>Arial</vt:lpstr>
      <vt:lpstr>Calibri</vt:lpstr>
      <vt:lpstr>Courier New</vt:lpstr>
      <vt:lpstr>Franklin Gothic Book</vt:lpstr>
      <vt:lpstr>Franklin Gothic Medium</vt:lpstr>
      <vt:lpstr>Georgia</vt:lpstr>
      <vt:lpstr>MeretPro</vt:lpstr>
      <vt:lpstr>Roboto</vt:lpstr>
      <vt:lpstr>Office Theme</vt:lpstr>
      <vt:lpstr>Teaching and Learning in the Age of Generative AI (The Good, the Bad, the Ugly)</vt:lpstr>
      <vt:lpstr>ChatGPT</vt:lpstr>
      <vt:lpstr>Large language models</vt:lpstr>
      <vt:lpstr>Google’s C4 data set</vt:lpstr>
      <vt:lpstr>Everything Is Awesome!</vt:lpstr>
      <vt:lpstr>PowerPoint Presentation</vt:lpstr>
      <vt:lpstr>AI can draw for you.</vt:lpstr>
      <vt:lpstr>AI can write for you.</vt:lpstr>
      <vt:lpstr>AI can make music for you.</vt:lpstr>
      <vt:lpstr>Elicit can find research papers for you.</vt:lpstr>
      <vt:lpstr>Explainpaper can explain scholarly writing to you.</vt:lpstr>
      <vt:lpstr>ChatGPT can visualize data for you.</vt:lpstr>
      <vt:lpstr>Everything is fine.</vt:lpstr>
      <vt:lpstr>AI will hallucinate facts.</vt:lpstr>
      <vt:lpstr>Garbage in, garbage out.</vt:lpstr>
      <vt:lpstr>PowerPoint Presentation</vt:lpstr>
      <vt:lpstr>AI has copyright issues.</vt:lpstr>
      <vt:lpstr>There will be inequities.</vt:lpstr>
      <vt:lpstr>AI will get better.</vt:lpstr>
      <vt:lpstr>AI will be unavoidable.</vt:lpstr>
      <vt:lpstr>Ready-Set-Go</vt:lpstr>
      <vt:lpstr>We might need to change our learning objectives because of generative AI tools.</vt:lpstr>
      <vt:lpstr>In Writing</vt:lpstr>
      <vt:lpstr>In Coding</vt:lpstr>
      <vt:lpstr>We might keep some learning objectives, even though AI can shortcut the work.</vt:lpstr>
      <vt:lpstr>AI as Training Wheels?</vt:lpstr>
      <vt:lpstr>AI as Balance Bike?</vt:lpstr>
      <vt:lpstr>AI as Electric Bike?</vt:lpstr>
      <vt:lpstr>Table Discussion</vt:lpstr>
      <vt:lpstr>Report out here:</vt:lpstr>
      <vt:lpstr>How might we use AI tools to enhance student learning, even toward traditional goals?</vt:lpstr>
      <vt:lpstr>AI can help students face the blank page.</vt:lpstr>
      <vt:lpstr>AI can help with idea generation.</vt:lpstr>
      <vt:lpstr>AI can help students explore a topic.</vt:lpstr>
      <vt:lpstr>AI can provide examples to critique.</vt:lpstr>
      <vt:lpstr>PowerPoint Presentation</vt:lpstr>
      <vt:lpstr>AI isn’t always worth the effort.</vt:lpstr>
      <vt:lpstr>Table Discussion</vt:lpstr>
      <vt:lpstr>Report out here:</vt:lpstr>
      <vt:lpstr>Break!</vt:lpstr>
      <vt:lpstr>PowerPoint Presentation</vt:lpstr>
      <vt:lpstr>PowerPoint Presentation</vt:lpstr>
      <vt:lpstr>Use of Generative AI Not Permitted</vt:lpstr>
      <vt:lpstr>AI Detectors</vt:lpstr>
      <vt:lpstr>Use of Generative AI Permitted (with or without limitations)</vt:lpstr>
      <vt:lpstr>Helping and hindering</vt:lpstr>
      <vt:lpstr>Tools to use (or not)</vt:lpstr>
      <vt:lpstr>PowerPoint Presentation</vt:lpstr>
      <vt:lpstr>Specific uses of tools</vt:lpstr>
      <vt:lpstr>Transparency</vt:lpstr>
      <vt:lpstr>Red Light / Yellow Light / Green Light</vt:lpstr>
      <vt:lpstr>We might need to revise some assignments in light of new AI tools.</vt:lpstr>
      <vt:lpstr>Expository Essay</vt:lpstr>
      <vt:lpstr>PowerPoint Presentation</vt:lpstr>
      <vt:lpstr>PowerPoint Presentation</vt:lpstr>
      <vt:lpstr>PowerPoint Presentation</vt:lpstr>
      <vt:lpstr>PowerPoint Presentation</vt:lpstr>
      <vt:lpstr>My Makeover Decisions</vt:lpstr>
      <vt:lpstr>Assignment Makeover</vt:lpstr>
      <vt:lpstr>Table Discussion</vt:lpstr>
      <vt:lpstr>Questions? There are so many…</vt:lpstr>
      <vt:lpstr>Factors of learning environments that may pressure students into cheating:</vt:lpstr>
      <vt:lpstr>Creating learning environments that reduce the motivation to cheat:</vt:lpstr>
      <vt:lpstr>Focus on the process.</vt:lpstr>
      <vt:lpstr>Looking Ahead</vt:lpstr>
      <vt:lpstr>Teaching and Learning in the Age of Generative AI (The Good, the Bad, the Ugly)</vt:lpstr>
      <vt:lpstr>Reserve slides</vt:lpstr>
      <vt:lpstr>Infographics</vt:lpstr>
      <vt:lpstr>Infographic Learning Objectives</vt:lpstr>
      <vt:lpstr>Infographic Learning Objectives</vt:lpstr>
      <vt:lpstr>ChatGPT can visualize data for you.</vt:lpstr>
      <vt:lpstr>Google Bard can analyze data visualizations for you.</vt:lpstr>
      <vt:lpstr>PowerPoint Presentation</vt:lpstr>
      <vt:lpstr>Infographic Learning Objectives</vt:lpstr>
      <vt:lpstr>My Makeover Decisions</vt:lpstr>
      <vt:lpstr>We will need to update our academic integrity norms and policies.</vt:lpstr>
      <vt:lpstr>What uses will be considered ethical?</vt:lpstr>
      <vt:lpstr>How does one cite ChatGPT?</vt:lpstr>
      <vt:lpstr>Academic Norms and Policies</vt:lpstr>
      <vt:lpstr>Other communities are updating their norms and policies, too.</vt:lpstr>
      <vt:lpstr>Other communities are updating their norms and policies, too.</vt:lpstr>
      <vt:lpstr>Students will complain, too.</vt:lpstr>
      <vt:lpstr>PowerPoint Presentation</vt:lpstr>
      <vt:lpstr>Random Walks aka Markov models</vt:lpstr>
      <vt:lpstr>Random Walks</vt:lpstr>
      <vt:lpstr>Random Walks</vt:lpstr>
      <vt:lpstr>Random Walks</vt:lpstr>
      <vt:lpstr>Markovbots</vt:lpstr>
      <vt:lpstr>GPT-3 has been trained on 45 terabytes of text data.</vt:lpstr>
      <vt:lpstr>Google’s C4 data set, via WaPo</vt:lpstr>
      <vt:lpstr>Large language models</vt:lpstr>
      <vt:lpstr>Garbage in, garbage out.</vt:lpstr>
      <vt:lpstr>Much more information here:</vt:lpstr>
      <vt:lpstr>PowerPoint Presentation</vt:lpstr>
      <vt:lpstr>PowerPoint Presentation</vt:lpstr>
      <vt:lpstr>PowerPoint Presentation</vt:lpstr>
      <vt:lpstr>PowerPoint Presentation</vt:lpstr>
      <vt:lpstr>Computer science is ahead of us.</vt:lpstr>
      <vt:lpstr>AI-written computer code</vt:lpstr>
      <vt:lpstr>Writing prompts is an art. Or a skill.</vt:lpstr>
      <vt:lpstr>Time to Unbundle?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in an Age of Artificial Intelligence</dc:title>
  <dc:creator>Derek Bruff</dc:creator>
  <cp:lastModifiedBy>Derek Bruff</cp:lastModifiedBy>
  <cp:revision>87</cp:revision>
  <dcterms:created xsi:type="dcterms:W3CDTF">2023-02-13T21:21:48Z</dcterms:created>
  <dcterms:modified xsi:type="dcterms:W3CDTF">2023-08-17T01:18:46Z</dcterms:modified>
</cp:coreProperties>
</file>