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9" r:id="rId2"/>
    <p:sldId id="264" r:id="rId3"/>
    <p:sldId id="270" r:id="rId4"/>
    <p:sldId id="27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82" r:id="rId14"/>
    <p:sldId id="265" r:id="rId15"/>
    <p:sldId id="266" r:id="rId16"/>
    <p:sldId id="267" r:id="rId17"/>
    <p:sldId id="268" r:id="rId18"/>
    <p:sldId id="283" r:id="rId19"/>
    <p:sldId id="272" r:id="rId20"/>
    <p:sldId id="273" r:id="rId21"/>
    <p:sldId id="274" r:id="rId22"/>
    <p:sldId id="277" r:id="rId23"/>
    <p:sldId id="281" r:id="rId24"/>
    <p:sldId id="280" r:id="rId25"/>
    <p:sldId id="279" r:id="rId26"/>
    <p:sldId id="278" r:id="rId27"/>
    <p:sldId id="275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111"/>
    <a:srgbClr val="FCCF18"/>
    <a:srgbClr val="1B1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8" autoAdjust="0"/>
    <p:restoredTop sz="94694" autoAdjust="0"/>
  </p:normalViewPr>
  <p:slideViewPr>
    <p:cSldViewPr snapToGrid="0" snapToObjects="1">
      <p:cViewPr varScale="1">
        <p:scale>
          <a:sx n="107" d="100"/>
          <a:sy n="107" d="100"/>
        </p:scale>
        <p:origin x="18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B7747-18FD-4F12-8311-1648D4461E74}" type="doc">
      <dgm:prSet loTypeId="urn:microsoft.com/office/officeart/2005/8/layout/vList6" loCatId="process" qsTypeId="urn:microsoft.com/office/officeart/2005/8/quickstyle/simple1" qsCatId="simple" csTypeId="urn:microsoft.com/office/officeart/2005/8/colors/accent6_4" csCatId="accent6" phldr="1"/>
      <dgm:spPr/>
    </dgm:pt>
    <dgm:pt modelId="{30230A7D-BDE1-45D9-956B-A5B67676AEA2}">
      <dgm:prSet phldrT="[Text]"/>
      <dgm:spPr/>
      <dgm:t>
        <a:bodyPr/>
        <a:lstStyle/>
        <a:p>
          <a:r>
            <a:rPr lang="en-US" dirty="0"/>
            <a:t>Fall 2023</a:t>
          </a:r>
        </a:p>
      </dgm:t>
    </dgm:pt>
    <dgm:pt modelId="{A2978A1C-B7A6-481B-A526-CBED370FB257}" type="parTrans" cxnId="{54FFC2DD-8A97-4F2D-8D52-BA1EEDA82D95}">
      <dgm:prSet/>
      <dgm:spPr/>
      <dgm:t>
        <a:bodyPr/>
        <a:lstStyle/>
        <a:p>
          <a:endParaRPr lang="en-US"/>
        </a:p>
      </dgm:t>
    </dgm:pt>
    <dgm:pt modelId="{0DB26DFF-EE62-4F6A-83D1-754E54D94CD9}" type="sibTrans" cxnId="{54FFC2DD-8A97-4F2D-8D52-BA1EEDA82D95}">
      <dgm:prSet/>
      <dgm:spPr/>
      <dgm:t>
        <a:bodyPr/>
        <a:lstStyle/>
        <a:p>
          <a:endParaRPr lang="en-US"/>
        </a:p>
      </dgm:t>
    </dgm:pt>
    <dgm:pt modelId="{45589440-628D-4C04-AEB2-67BBD5F46329}">
      <dgm:prSet phldrT="[Text]"/>
      <dgm:spPr/>
      <dgm:t>
        <a:bodyPr/>
        <a:lstStyle/>
        <a:p>
          <a:r>
            <a:rPr lang="en-US" dirty="0"/>
            <a:t>Spring 2024</a:t>
          </a:r>
        </a:p>
      </dgm:t>
    </dgm:pt>
    <dgm:pt modelId="{389C7F38-B010-470A-95F5-A4A048448CA2}" type="parTrans" cxnId="{87F0E539-B520-4F8C-BAF8-A4FEF8B985BF}">
      <dgm:prSet/>
      <dgm:spPr/>
      <dgm:t>
        <a:bodyPr/>
        <a:lstStyle/>
        <a:p>
          <a:endParaRPr lang="en-US"/>
        </a:p>
      </dgm:t>
    </dgm:pt>
    <dgm:pt modelId="{B397CA6C-30F6-422F-8E16-E502B542EE26}" type="sibTrans" cxnId="{87F0E539-B520-4F8C-BAF8-A4FEF8B985BF}">
      <dgm:prSet/>
      <dgm:spPr/>
      <dgm:t>
        <a:bodyPr/>
        <a:lstStyle/>
        <a:p>
          <a:endParaRPr lang="en-US"/>
        </a:p>
      </dgm:t>
    </dgm:pt>
    <dgm:pt modelId="{09695948-C813-464A-BBC0-165852DD9E4E}">
      <dgm:prSet phldrT="[Text]"/>
      <dgm:spPr/>
      <dgm:t>
        <a:bodyPr/>
        <a:lstStyle/>
        <a:p>
          <a:r>
            <a:rPr lang="en-US" dirty="0"/>
            <a:t>Fall 2024</a:t>
          </a:r>
        </a:p>
      </dgm:t>
    </dgm:pt>
    <dgm:pt modelId="{C140CC97-D502-4E65-8FFC-E60400F4DEC2}" type="parTrans" cxnId="{830B5C9D-3CCE-4796-8A70-45D41BD12F0D}">
      <dgm:prSet/>
      <dgm:spPr/>
      <dgm:t>
        <a:bodyPr/>
        <a:lstStyle/>
        <a:p>
          <a:endParaRPr lang="en-US"/>
        </a:p>
      </dgm:t>
    </dgm:pt>
    <dgm:pt modelId="{D1116948-5688-4DE7-8980-47F3F598593C}" type="sibTrans" cxnId="{830B5C9D-3CCE-4796-8A70-45D41BD12F0D}">
      <dgm:prSet/>
      <dgm:spPr/>
      <dgm:t>
        <a:bodyPr/>
        <a:lstStyle/>
        <a:p>
          <a:endParaRPr lang="en-US"/>
        </a:p>
      </dgm:t>
    </dgm:pt>
    <dgm:pt modelId="{DDA7EDD4-7ECC-4998-880F-B5E00D47EA32}">
      <dgm:prSet phldrT="[Text]"/>
      <dgm:spPr/>
      <dgm:t>
        <a:bodyPr/>
        <a:lstStyle/>
        <a:p>
          <a:r>
            <a:rPr lang="en-US" dirty="0"/>
            <a:t>Professional Development</a:t>
          </a:r>
        </a:p>
      </dgm:t>
    </dgm:pt>
    <dgm:pt modelId="{D05E7F30-B232-4ACA-BDA5-9D1049490360}" type="parTrans" cxnId="{37CCCF27-C728-44A6-9F04-6215B88A0FB5}">
      <dgm:prSet/>
      <dgm:spPr/>
      <dgm:t>
        <a:bodyPr/>
        <a:lstStyle/>
        <a:p>
          <a:endParaRPr lang="en-US"/>
        </a:p>
      </dgm:t>
    </dgm:pt>
    <dgm:pt modelId="{2F80D01A-9AD0-4829-BF9D-B27E3571BF89}" type="sibTrans" cxnId="{37CCCF27-C728-44A6-9F04-6215B88A0FB5}">
      <dgm:prSet/>
      <dgm:spPr/>
      <dgm:t>
        <a:bodyPr/>
        <a:lstStyle/>
        <a:p>
          <a:endParaRPr lang="en-US"/>
        </a:p>
      </dgm:t>
    </dgm:pt>
    <dgm:pt modelId="{39CB8540-ACE0-48B3-AD62-9247D575427B}">
      <dgm:prSet phldrT="[Text]"/>
      <dgm:spPr/>
      <dgm:t>
        <a:bodyPr/>
        <a:lstStyle/>
        <a:p>
          <a:r>
            <a:rPr lang="en-US" dirty="0"/>
            <a:t>Staff Training</a:t>
          </a:r>
        </a:p>
      </dgm:t>
    </dgm:pt>
    <dgm:pt modelId="{35BA9507-6DB1-4F33-B090-0A55F91DA0F3}" type="parTrans" cxnId="{6C5404B8-4A9E-462B-9D03-3CC711CD368A}">
      <dgm:prSet/>
      <dgm:spPr/>
      <dgm:t>
        <a:bodyPr/>
        <a:lstStyle/>
        <a:p>
          <a:endParaRPr lang="en-US"/>
        </a:p>
      </dgm:t>
    </dgm:pt>
    <dgm:pt modelId="{ED885F60-FD68-47A9-9C79-0469EE99A828}" type="sibTrans" cxnId="{6C5404B8-4A9E-462B-9D03-3CC711CD368A}">
      <dgm:prSet/>
      <dgm:spPr/>
      <dgm:t>
        <a:bodyPr/>
        <a:lstStyle/>
        <a:p>
          <a:endParaRPr lang="en-US"/>
        </a:p>
      </dgm:t>
    </dgm:pt>
    <dgm:pt modelId="{CC5DCD01-AD6A-4493-8E7B-047F580E007C}">
      <dgm:prSet phldrT="[Text]"/>
      <dgm:spPr/>
      <dgm:t>
        <a:bodyPr/>
        <a:lstStyle/>
        <a:p>
          <a:r>
            <a:rPr lang="en-US" dirty="0"/>
            <a:t>Professional Development</a:t>
          </a:r>
        </a:p>
      </dgm:t>
    </dgm:pt>
    <dgm:pt modelId="{0705B902-8A32-4F51-A518-CB5F7ACE346C}" type="parTrans" cxnId="{16C44130-014C-4C18-B814-3EBB2500DFD5}">
      <dgm:prSet/>
      <dgm:spPr/>
      <dgm:t>
        <a:bodyPr/>
        <a:lstStyle/>
        <a:p>
          <a:endParaRPr lang="en-US"/>
        </a:p>
      </dgm:t>
    </dgm:pt>
    <dgm:pt modelId="{3AA67BC0-3697-4323-8BBE-5C622E7D4F17}" type="sibTrans" cxnId="{16C44130-014C-4C18-B814-3EBB2500DFD5}">
      <dgm:prSet/>
      <dgm:spPr/>
      <dgm:t>
        <a:bodyPr/>
        <a:lstStyle/>
        <a:p>
          <a:endParaRPr lang="en-US"/>
        </a:p>
      </dgm:t>
    </dgm:pt>
    <dgm:pt modelId="{EF7FB525-2B38-4980-8CB5-02070DCDADBF}">
      <dgm:prSet phldrT="[Text]"/>
      <dgm:spPr/>
      <dgm:t>
        <a:bodyPr/>
        <a:lstStyle/>
        <a:p>
          <a:r>
            <a:rPr lang="en-US" dirty="0"/>
            <a:t>Professional Development</a:t>
          </a:r>
        </a:p>
      </dgm:t>
    </dgm:pt>
    <dgm:pt modelId="{D0A0A355-351E-49A3-A060-562DDB64B8D0}" type="parTrans" cxnId="{631BB947-3008-461C-8B87-60A61697FC7C}">
      <dgm:prSet/>
      <dgm:spPr/>
      <dgm:t>
        <a:bodyPr/>
        <a:lstStyle/>
        <a:p>
          <a:endParaRPr lang="en-US"/>
        </a:p>
      </dgm:t>
    </dgm:pt>
    <dgm:pt modelId="{9C99FF54-DF40-4265-89FD-B698CDAACFF4}" type="sibTrans" cxnId="{631BB947-3008-461C-8B87-60A61697FC7C}">
      <dgm:prSet/>
      <dgm:spPr/>
      <dgm:t>
        <a:bodyPr/>
        <a:lstStyle/>
        <a:p>
          <a:endParaRPr lang="en-US"/>
        </a:p>
      </dgm:t>
    </dgm:pt>
    <dgm:pt modelId="{8F381096-8A02-4775-91D8-020BFE0DD7C5}">
      <dgm:prSet phldrT="[Text]"/>
      <dgm:spPr/>
      <dgm:t>
        <a:bodyPr/>
        <a:lstStyle/>
        <a:p>
          <a:r>
            <a:rPr lang="en-US" dirty="0"/>
            <a:t>Self/Internal Review</a:t>
          </a:r>
        </a:p>
      </dgm:t>
    </dgm:pt>
    <dgm:pt modelId="{660F1B90-22B6-4244-BFC7-FC311D05297C}" type="parTrans" cxnId="{B7D1E1BD-B2A4-4212-A27C-17349AE1E861}">
      <dgm:prSet/>
      <dgm:spPr/>
      <dgm:t>
        <a:bodyPr/>
        <a:lstStyle/>
        <a:p>
          <a:endParaRPr lang="en-US"/>
        </a:p>
      </dgm:t>
    </dgm:pt>
    <dgm:pt modelId="{0B1D845B-040F-4706-B583-F35525E734FB}" type="sibTrans" cxnId="{B7D1E1BD-B2A4-4212-A27C-17349AE1E861}">
      <dgm:prSet/>
      <dgm:spPr/>
      <dgm:t>
        <a:bodyPr/>
        <a:lstStyle/>
        <a:p>
          <a:endParaRPr lang="en-US"/>
        </a:p>
      </dgm:t>
    </dgm:pt>
    <dgm:pt modelId="{FA963937-539E-4848-B579-1ABBA0AF3CCC}">
      <dgm:prSet phldrT="[Text]"/>
      <dgm:spPr/>
      <dgm:t>
        <a:bodyPr/>
        <a:lstStyle/>
        <a:p>
          <a:r>
            <a:rPr lang="en-US" dirty="0"/>
            <a:t>Spring 2025</a:t>
          </a:r>
        </a:p>
      </dgm:t>
    </dgm:pt>
    <dgm:pt modelId="{23A03348-2F94-4908-A5AC-91A38C3AA39D}" type="parTrans" cxnId="{57E71869-CD5A-4AC4-ABB4-F6A1CE9CAF44}">
      <dgm:prSet/>
      <dgm:spPr/>
      <dgm:t>
        <a:bodyPr/>
        <a:lstStyle/>
        <a:p>
          <a:endParaRPr lang="en-US"/>
        </a:p>
      </dgm:t>
    </dgm:pt>
    <dgm:pt modelId="{6644665E-6A06-42B3-A0AE-0882BEC40DEB}" type="sibTrans" cxnId="{57E71869-CD5A-4AC4-ABB4-F6A1CE9CAF44}">
      <dgm:prSet/>
      <dgm:spPr/>
      <dgm:t>
        <a:bodyPr/>
        <a:lstStyle/>
        <a:p>
          <a:endParaRPr lang="en-US"/>
        </a:p>
      </dgm:t>
    </dgm:pt>
    <dgm:pt modelId="{E7366DD7-509D-42B6-AD25-385926C8E60C}">
      <dgm:prSet phldrT="[Text]"/>
      <dgm:spPr/>
      <dgm:t>
        <a:bodyPr/>
        <a:lstStyle/>
        <a:p>
          <a:r>
            <a:rPr lang="en-US" dirty="0"/>
            <a:t>Official QM Review (Summer Courses)</a:t>
          </a:r>
        </a:p>
      </dgm:t>
    </dgm:pt>
    <dgm:pt modelId="{AECB18D7-0D12-43FE-9ACE-386A9CF6D98D}" type="parTrans" cxnId="{CE75E2A2-3F0C-405B-B1F2-60F725F0ABB4}">
      <dgm:prSet/>
      <dgm:spPr/>
      <dgm:t>
        <a:bodyPr/>
        <a:lstStyle/>
        <a:p>
          <a:endParaRPr lang="en-US"/>
        </a:p>
      </dgm:t>
    </dgm:pt>
    <dgm:pt modelId="{973D5793-030F-471B-8E86-F86430585AB0}" type="sibTrans" cxnId="{CE75E2A2-3F0C-405B-B1F2-60F725F0ABB4}">
      <dgm:prSet/>
      <dgm:spPr/>
      <dgm:t>
        <a:bodyPr/>
        <a:lstStyle/>
        <a:p>
          <a:endParaRPr lang="en-US"/>
        </a:p>
      </dgm:t>
    </dgm:pt>
    <dgm:pt modelId="{B7A5EA6D-8E28-43C4-90AE-DCB5F510AA4E}">
      <dgm:prSet phldrT="[Text]"/>
      <dgm:spPr/>
      <dgm:t>
        <a:bodyPr/>
        <a:lstStyle/>
        <a:p>
          <a:r>
            <a:rPr lang="en-US" dirty="0"/>
            <a:t>Summer 2025</a:t>
          </a:r>
        </a:p>
      </dgm:t>
    </dgm:pt>
    <dgm:pt modelId="{9A3DB28A-F204-4936-B75A-449BA908E9DC}" type="parTrans" cxnId="{6C652FE8-D3D6-4679-871C-13D8D467AC6D}">
      <dgm:prSet/>
      <dgm:spPr/>
      <dgm:t>
        <a:bodyPr/>
        <a:lstStyle/>
        <a:p>
          <a:endParaRPr lang="en-US"/>
        </a:p>
      </dgm:t>
    </dgm:pt>
    <dgm:pt modelId="{6B04E167-4669-43D3-B921-671279962057}" type="sibTrans" cxnId="{6C652FE8-D3D6-4679-871C-13D8D467AC6D}">
      <dgm:prSet/>
      <dgm:spPr/>
      <dgm:t>
        <a:bodyPr/>
        <a:lstStyle/>
        <a:p>
          <a:endParaRPr lang="en-US"/>
        </a:p>
      </dgm:t>
    </dgm:pt>
    <dgm:pt modelId="{D56CEB5B-55E1-467A-84C0-AA65C7F516D1}">
      <dgm:prSet phldrT="[Text]"/>
      <dgm:spPr/>
      <dgm:t>
        <a:bodyPr/>
        <a:lstStyle/>
        <a:p>
          <a:r>
            <a:rPr lang="en-US" dirty="0"/>
            <a:t>Summer Courses QM Certified</a:t>
          </a:r>
        </a:p>
      </dgm:t>
    </dgm:pt>
    <dgm:pt modelId="{56C67ECA-6ABF-4C5D-ABA5-BC98317CBD9E}" type="parTrans" cxnId="{52C487A5-74F7-4056-879A-EFC4ED227A96}">
      <dgm:prSet/>
      <dgm:spPr/>
      <dgm:t>
        <a:bodyPr/>
        <a:lstStyle/>
        <a:p>
          <a:endParaRPr lang="en-US"/>
        </a:p>
      </dgm:t>
    </dgm:pt>
    <dgm:pt modelId="{D624D7AB-6CC2-423A-9FA7-ABADAF852DB1}" type="sibTrans" cxnId="{52C487A5-74F7-4056-879A-EFC4ED227A96}">
      <dgm:prSet/>
      <dgm:spPr/>
      <dgm:t>
        <a:bodyPr/>
        <a:lstStyle/>
        <a:p>
          <a:endParaRPr lang="en-US"/>
        </a:p>
      </dgm:t>
    </dgm:pt>
    <dgm:pt modelId="{82EE3F2E-1542-4360-ADB1-01C95F562439}">
      <dgm:prSet phldrT="[Text]"/>
      <dgm:spPr/>
      <dgm:t>
        <a:bodyPr/>
        <a:lstStyle/>
        <a:p>
          <a:r>
            <a:rPr lang="en-US" dirty="0"/>
            <a:t>Self/Internal Review</a:t>
          </a:r>
        </a:p>
      </dgm:t>
    </dgm:pt>
    <dgm:pt modelId="{CB979E3A-3E76-4BAB-AD92-8FD60293E29C}" type="parTrans" cxnId="{8921C8CC-A16F-4623-814A-EB406834C41E}">
      <dgm:prSet/>
      <dgm:spPr/>
      <dgm:t>
        <a:bodyPr/>
        <a:lstStyle/>
        <a:p>
          <a:endParaRPr lang="en-US"/>
        </a:p>
      </dgm:t>
    </dgm:pt>
    <dgm:pt modelId="{88CB2BA5-F536-4BBB-93C9-92BF0B4D387C}" type="sibTrans" cxnId="{8921C8CC-A16F-4623-814A-EB406834C41E}">
      <dgm:prSet/>
      <dgm:spPr/>
      <dgm:t>
        <a:bodyPr/>
        <a:lstStyle/>
        <a:p>
          <a:endParaRPr lang="en-US"/>
        </a:p>
      </dgm:t>
    </dgm:pt>
    <dgm:pt modelId="{96F25F84-5332-451F-A792-C1115BFF6596}" type="pres">
      <dgm:prSet presAssocID="{689B7747-18FD-4F12-8311-1648D4461E74}" presName="Name0" presStyleCnt="0">
        <dgm:presLayoutVars>
          <dgm:dir/>
          <dgm:animLvl val="lvl"/>
          <dgm:resizeHandles/>
        </dgm:presLayoutVars>
      </dgm:prSet>
      <dgm:spPr/>
    </dgm:pt>
    <dgm:pt modelId="{A8295C66-AE65-4E70-B1D5-C747552533AE}" type="pres">
      <dgm:prSet presAssocID="{30230A7D-BDE1-45D9-956B-A5B67676AEA2}" presName="linNode" presStyleCnt="0"/>
      <dgm:spPr/>
    </dgm:pt>
    <dgm:pt modelId="{52B49BBE-FACF-4338-9459-7BDB6FD7A375}" type="pres">
      <dgm:prSet presAssocID="{30230A7D-BDE1-45D9-956B-A5B67676AEA2}" presName="parentShp" presStyleLbl="node1" presStyleIdx="0" presStyleCnt="5">
        <dgm:presLayoutVars>
          <dgm:bulletEnabled val="1"/>
        </dgm:presLayoutVars>
      </dgm:prSet>
      <dgm:spPr/>
    </dgm:pt>
    <dgm:pt modelId="{89B137DF-0DEA-4D04-8431-4DD5D2E45864}" type="pres">
      <dgm:prSet presAssocID="{30230A7D-BDE1-45D9-956B-A5B67676AEA2}" presName="childShp" presStyleLbl="bgAccFollowNode1" presStyleIdx="0" presStyleCnt="5">
        <dgm:presLayoutVars>
          <dgm:bulletEnabled val="1"/>
        </dgm:presLayoutVars>
      </dgm:prSet>
      <dgm:spPr/>
    </dgm:pt>
    <dgm:pt modelId="{3BA9E7DE-ACE4-4C16-85CC-5F3A76365CE2}" type="pres">
      <dgm:prSet presAssocID="{0DB26DFF-EE62-4F6A-83D1-754E54D94CD9}" presName="spacing" presStyleCnt="0"/>
      <dgm:spPr/>
    </dgm:pt>
    <dgm:pt modelId="{29818ECD-2F6C-4D49-A8C2-06000D2A74B6}" type="pres">
      <dgm:prSet presAssocID="{45589440-628D-4C04-AEB2-67BBD5F46329}" presName="linNode" presStyleCnt="0"/>
      <dgm:spPr/>
    </dgm:pt>
    <dgm:pt modelId="{81044443-A063-4ABB-82B4-18B5C2A3C8E2}" type="pres">
      <dgm:prSet presAssocID="{45589440-628D-4C04-AEB2-67BBD5F46329}" presName="parentShp" presStyleLbl="node1" presStyleIdx="1" presStyleCnt="5">
        <dgm:presLayoutVars>
          <dgm:bulletEnabled val="1"/>
        </dgm:presLayoutVars>
      </dgm:prSet>
      <dgm:spPr/>
    </dgm:pt>
    <dgm:pt modelId="{C829F7AB-A6EE-4F89-801B-FD85E350B545}" type="pres">
      <dgm:prSet presAssocID="{45589440-628D-4C04-AEB2-67BBD5F46329}" presName="childShp" presStyleLbl="bgAccFollowNode1" presStyleIdx="1" presStyleCnt="5">
        <dgm:presLayoutVars>
          <dgm:bulletEnabled val="1"/>
        </dgm:presLayoutVars>
      </dgm:prSet>
      <dgm:spPr/>
    </dgm:pt>
    <dgm:pt modelId="{60EE1EFB-A9D0-4021-AA5D-53B6205A797B}" type="pres">
      <dgm:prSet presAssocID="{B397CA6C-30F6-422F-8E16-E502B542EE26}" presName="spacing" presStyleCnt="0"/>
      <dgm:spPr/>
    </dgm:pt>
    <dgm:pt modelId="{B4A98E6D-44BE-4267-8F2C-F7D0BFEE0123}" type="pres">
      <dgm:prSet presAssocID="{09695948-C813-464A-BBC0-165852DD9E4E}" presName="linNode" presStyleCnt="0"/>
      <dgm:spPr/>
    </dgm:pt>
    <dgm:pt modelId="{631F8E46-04DA-499B-926F-A4043AFC0B24}" type="pres">
      <dgm:prSet presAssocID="{09695948-C813-464A-BBC0-165852DD9E4E}" presName="parentShp" presStyleLbl="node1" presStyleIdx="2" presStyleCnt="5">
        <dgm:presLayoutVars>
          <dgm:bulletEnabled val="1"/>
        </dgm:presLayoutVars>
      </dgm:prSet>
      <dgm:spPr/>
    </dgm:pt>
    <dgm:pt modelId="{286030C3-922E-49D8-ADE4-FC2085B176A7}" type="pres">
      <dgm:prSet presAssocID="{09695948-C813-464A-BBC0-165852DD9E4E}" presName="childShp" presStyleLbl="bgAccFollowNode1" presStyleIdx="2" presStyleCnt="5">
        <dgm:presLayoutVars>
          <dgm:bulletEnabled val="1"/>
        </dgm:presLayoutVars>
      </dgm:prSet>
      <dgm:spPr/>
    </dgm:pt>
    <dgm:pt modelId="{50E583CA-7815-4224-AF39-116EB6375A50}" type="pres">
      <dgm:prSet presAssocID="{D1116948-5688-4DE7-8980-47F3F598593C}" presName="spacing" presStyleCnt="0"/>
      <dgm:spPr/>
    </dgm:pt>
    <dgm:pt modelId="{C1643479-858D-41D7-A044-9B33E2CAE4C1}" type="pres">
      <dgm:prSet presAssocID="{FA963937-539E-4848-B579-1ABBA0AF3CCC}" presName="linNode" presStyleCnt="0"/>
      <dgm:spPr/>
    </dgm:pt>
    <dgm:pt modelId="{53073B03-2407-492B-B35D-076E4A89033A}" type="pres">
      <dgm:prSet presAssocID="{FA963937-539E-4848-B579-1ABBA0AF3CCC}" presName="parentShp" presStyleLbl="node1" presStyleIdx="3" presStyleCnt="5">
        <dgm:presLayoutVars>
          <dgm:bulletEnabled val="1"/>
        </dgm:presLayoutVars>
      </dgm:prSet>
      <dgm:spPr/>
    </dgm:pt>
    <dgm:pt modelId="{2B2AAE1A-F655-481F-95ED-190772BD0B65}" type="pres">
      <dgm:prSet presAssocID="{FA963937-539E-4848-B579-1ABBA0AF3CCC}" presName="childShp" presStyleLbl="bgAccFollowNode1" presStyleIdx="3" presStyleCnt="5">
        <dgm:presLayoutVars>
          <dgm:bulletEnabled val="1"/>
        </dgm:presLayoutVars>
      </dgm:prSet>
      <dgm:spPr/>
    </dgm:pt>
    <dgm:pt modelId="{2D5AF962-C6A3-4611-BDFF-C097F9954FED}" type="pres">
      <dgm:prSet presAssocID="{6644665E-6A06-42B3-A0AE-0882BEC40DEB}" presName="spacing" presStyleCnt="0"/>
      <dgm:spPr/>
    </dgm:pt>
    <dgm:pt modelId="{899A5004-D953-4DE5-A01F-F472E50D7DE2}" type="pres">
      <dgm:prSet presAssocID="{B7A5EA6D-8E28-43C4-90AE-DCB5F510AA4E}" presName="linNode" presStyleCnt="0"/>
      <dgm:spPr/>
    </dgm:pt>
    <dgm:pt modelId="{8BF04A15-5A95-4B70-83B2-9CD2238AB3F9}" type="pres">
      <dgm:prSet presAssocID="{B7A5EA6D-8E28-43C4-90AE-DCB5F510AA4E}" presName="parentShp" presStyleLbl="node1" presStyleIdx="4" presStyleCnt="5">
        <dgm:presLayoutVars>
          <dgm:bulletEnabled val="1"/>
        </dgm:presLayoutVars>
      </dgm:prSet>
      <dgm:spPr/>
    </dgm:pt>
    <dgm:pt modelId="{B17AF0C5-190C-410A-9CD0-28F787678147}" type="pres">
      <dgm:prSet presAssocID="{B7A5EA6D-8E28-43C4-90AE-DCB5F510AA4E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13CE7002-54E0-4BB2-BA5B-77EC107B2FB3}" type="presOf" srcId="{8F381096-8A02-4775-91D8-020BFE0DD7C5}" destId="{286030C3-922E-49D8-ADE4-FC2085B176A7}" srcOrd="0" destOrd="1" presId="urn:microsoft.com/office/officeart/2005/8/layout/vList6"/>
    <dgm:cxn modelId="{F9A50F25-D091-4112-B937-B5F5BD04B708}" type="presOf" srcId="{39CB8540-ACE0-48B3-AD62-9247D575427B}" destId="{89B137DF-0DEA-4D04-8431-4DD5D2E45864}" srcOrd="0" destOrd="1" presId="urn:microsoft.com/office/officeart/2005/8/layout/vList6"/>
    <dgm:cxn modelId="{37CCCF27-C728-44A6-9F04-6215B88A0FB5}" srcId="{30230A7D-BDE1-45D9-956B-A5B67676AEA2}" destId="{DDA7EDD4-7ECC-4998-880F-B5E00D47EA32}" srcOrd="0" destOrd="0" parTransId="{D05E7F30-B232-4ACA-BDA5-9D1049490360}" sibTransId="{2F80D01A-9AD0-4829-BF9D-B27E3571BF89}"/>
    <dgm:cxn modelId="{16C44130-014C-4C18-B814-3EBB2500DFD5}" srcId="{45589440-628D-4C04-AEB2-67BBD5F46329}" destId="{CC5DCD01-AD6A-4493-8E7B-047F580E007C}" srcOrd="0" destOrd="0" parTransId="{0705B902-8A32-4F51-A518-CB5F7ACE346C}" sibTransId="{3AA67BC0-3697-4323-8BBE-5C622E7D4F17}"/>
    <dgm:cxn modelId="{87F0E539-B520-4F8C-BAF8-A4FEF8B985BF}" srcId="{689B7747-18FD-4F12-8311-1648D4461E74}" destId="{45589440-628D-4C04-AEB2-67BBD5F46329}" srcOrd="1" destOrd="0" parTransId="{389C7F38-B010-470A-95F5-A4A048448CA2}" sibTransId="{B397CA6C-30F6-422F-8E16-E502B542EE26}"/>
    <dgm:cxn modelId="{2382133A-D43C-4A3C-BFED-CEDE0B2902C4}" type="presOf" srcId="{CC5DCD01-AD6A-4493-8E7B-047F580E007C}" destId="{C829F7AB-A6EE-4F89-801B-FD85E350B545}" srcOrd="0" destOrd="0" presId="urn:microsoft.com/office/officeart/2005/8/layout/vList6"/>
    <dgm:cxn modelId="{994A763C-5CF0-4668-8D2A-333391FCA10F}" type="presOf" srcId="{FA963937-539E-4848-B579-1ABBA0AF3CCC}" destId="{53073B03-2407-492B-B35D-076E4A89033A}" srcOrd="0" destOrd="0" presId="urn:microsoft.com/office/officeart/2005/8/layout/vList6"/>
    <dgm:cxn modelId="{E5AD0766-0A50-46C9-A445-0FEBF524AFF3}" type="presOf" srcId="{45589440-628D-4C04-AEB2-67BBD5F46329}" destId="{81044443-A063-4ABB-82B4-18B5C2A3C8E2}" srcOrd="0" destOrd="0" presId="urn:microsoft.com/office/officeart/2005/8/layout/vList6"/>
    <dgm:cxn modelId="{3CAB9D47-FACD-45AB-BEF2-CA65F4B22263}" type="presOf" srcId="{689B7747-18FD-4F12-8311-1648D4461E74}" destId="{96F25F84-5332-451F-A792-C1115BFF6596}" srcOrd="0" destOrd="0" presId="urn:microsoft.com/office/officeart/2005/8/layout/vList6"/>
    <dgm:cxn modelId="{631BB947-3008-461C-8B87-60A61697FC7C}" srcId="{09695948-C813-464A-BBC0-165852DD9E4E}" destId="{EF7FB525-2B38-4980-8CB5-02070DCDADBF}" srcOrd="0" destOrd="0" parTransId="{D0A0A355-351E-49A3-A060-562DDB64B8D0}" sibTransId="{9C99FF54-DF40-4265-89FD-B698CDAACFF4}"/>
    <dgm:cxn modelId="{57E71869-CD5A-4AC4-ABB4-F6A1CE9CAF44}" srcId="{689B7747-18FD-4F12-8311-1648D4461E74}" destId="{FA963937-539E-4848-B579-1ABBA0AF3CCC}" srcOrd="3" destOrd="0" parTransId="{23A03348-2F94-4908-A5AC-91A38C3AA39D}" sibTransId="{6644665E-6A06-42B3-A0AE-0882BEC40DEB}"/>
    <dgm:cxn modelId="{C6956D69-BC7F-4616-A3A9-B0FF4CD25F09}" type="presOf" srcId="{EF7FB525-2B38-4980-8CB5-02070DCDADBF}" destId="{286030C3-922E-49D8-ADE4-FC2085B176A7}" srcOrd="0" destOrd="0" presId="urn:microsoft.com/office/officeart/2005/8/layout/vList6"/>
    <dgm:cxn modelId="{3335BE50-5A7F-43B8-A74C-A05A63A01C73}" type="presOf" srcId="{82EE3F2E-1542-4360-ADB1-01C95F562439}" destId="{C829F7AB-A6EE-4F89-801B-FD85E350B545}" srcOrd="0" destOrd="1" presId="urn:microsoft.com/office/officeart/2005/8/layout/vList6"/>
    <dgm:cxn modelId="{9D739888-9980-4043-A82E-E6F364BE662B}" type="presOf" srcId="{B7A5EA6D-8E28-43C4-90AE-DCB5F510AA4E}" destId="{8BF04A15-5A95-4B70-83B2-9CD2238AB3F9}" srcOrd="0" destOrd="0" presId="urn:microsoft.com/office/officeart/2005/8/layout/vList6"/>
    <dgm:cxn modelId="{830B5C9D-3CCE-4796-8A70-45D41BD12F0D}" srcId="{689B7747-18FD-4F12-8311-1648D4461E74}" destId="{09695948-C813-464A-BBC0-165852DD9E4E}" srcOrd="2" destOrd="0" parTransId="{C140CC97-D502-4E65-8FFC-E60400F4DEC2}" sibTransId="{D1116948-5688-4DE7-8980-47F3F598593C}"/>
    <dgm:cxn modelId="{CE75E2A2-3F0C-405B-B1F2-60F725F0ABB4}" srcId="{FA963937-539E-4848-B579-1ABBA0AF3CCC}" destId="{E7366DD7-509D-42B6-AD25-385926C8E60C}" srcOrd="0" destOrd="0" parTransId="{AECB18D7-0D12-43FE-9ACE-386A9CF6D98D}" sibTransId="{973D5793-030F-471B-8E86-F86430585AB0}"/>
    <dgm:cxn modelId="{52C487A5-74F7-4056-879A-EFC4ED227A96}" srcId="{B7A5EA6D-8E28-43C4-90AE-DCB5F510AA4E}" destId="{D56CEB5B-55E1-467A-84C0-AA65C7F516D1}" srcOrd="0" destOrd="0" parTransId="{56C67ECA-6ABF-4C5D-ABA5-BC98317CBD9E}" sibTransId="{D624D7AB-6CC2-423A-9FA7-ABADAF852DB1}"/>
    <dgm:cxn modelId="{EF19A0AC-05C4-479A-B8DF-876DC642796E}" type="presOf" srcId="{DDA7EDD4-7ECC-4998-880F-B5E00D47EA32}" destId="{89B137DF-0DEA-4D04-8431-4DD5D2E45864}" srcOrd="0" destOrd="0" presId="urn:microsoft.com/office/officeart/2005/8/layout/vList6"/>
    <dgm:cxn modelId="{AB2C0AB3-C375-48D9-A22A-6B18A6D137EB}" type="presOf" srcId="{09695948-C813-464A-BBC0-165852DD9E4E}" destId="{631F8E46-04DA-499B-926F-A4043AFC0B24}" srcOrd="0" destOrd="0" presId="urn:microsoft.com/office/officeart/2005/8/layout/vList6"/>
    <dgm:cxn modelId="{6C5404B8-4A9E-462B-9D03-3CC711CD368A}" srcId="{30230A7D-BDE1-45D9-956B-A5B67676AEA2}" destId="{39CB8540-ACE0-48B3-AD62-9247D575427B}" srcOrd="1" destOrd="0" parTransId="{35BA9507-6DB1-4F33-B090-0A55F91DA0F3}" sibTransId="{ED885F60-FD68-47A9-9C79-0469EE99A828}"/>
    <dgm:cxn modelId="{B7D1E1BD-B2A4-4212-A27C-17349AE1E861}" srcId="{09695948-C813-464A-BBC0-165852DD9E4E}" destId="{8F381096-8A02-4775-91D8-020BFE0DD7C5}" srcOrd="1" destOrd="0" parTransId="{660F1B90-22B6-4244-BFC7-FC311D05297C}" sibTransId="{0B1D845B-040F-4706-B583-F35525E734FB}"/>
    <dgm:cxn modelId="{06D1F6C8-0E67-45CE-B9F6-3E9C30050D2E}" type="presOf" srcId="{E7366DD7-509D-42B6-AD25-385926C8E60C}" destId="{2B2AAE1A-F655-481F-95ED-190772BD0B65}" srcOrd="0" destOrd="0" presId="urn:microsoft.com/office/officeart/2005/8/layout/vList6"/>
    <dgm:cxn modelId="{8921C8CC-A16F-4623-814A-EB406834C41E}" srcId="{45589440-628D-4C04-AEB2-67BBD5F46329}" destId="{82EE3F2E-1542-4360-ADB1-01C95F562439}" srcOrd="1" destOrd="0" parTransId="{CB979E3A-3E76-4BAB-AD92-8FD60293E29C}" sibTransId="{88CB2BA5-F536-4BBB-93C9-92BF0B4D387C}"/>
    <dgm:cxn modelId="{54FFC2DD-8A97-4F2D-8D52-BA1EEDA82D95}" srcId="{689B7747-18FD-4F12-8311-1648D4461E74}" destId="{30230A7D-BDE1-45D9-956B-A5B67676AEA2}" srcOrd="0" destOrd="0" parTransId="{A2978A1C-B7A6-481B-A526-CBED370FB257}" sibTransId="{0DB26DFF-EE62-4F6A-83D1-754E54D94CD9}"/>
    <dgm:cxn modelId="{6AD769E2-A42F-441A-A982-D51CF6F9033A}" type="presOf" srcId="{30230A7D-BDE1-45D9-956B-A5B67676AEA2}" destId="{52B49BBE-FACF-4338-9459-7BDB6FD7A375}" srcOrd="0" destOrd="0" presId="urn:microsoft.com/office/officeart/2005/8/layout/vList6"/>
    <dgm:cxn modelId="{6C652FE8-D3D6-4679-871C-13D8D467AC6D}" srcId="{689B7747-18FD-4F12-8311-1648D4461E74}" destId="{B7A5EA6D-8E28-43C4-90AE-DCB5F510AA4E}" srcOrd="4" destOrd="0" parTransId="{9A3DB28A-F204-4936-B75A-449BA908E9DC}" sibTransId="{6B04E167-4669-43D3-B921-671279962057}"/>
    <dgm:cxn modelId="{A41668F2-7F20-47F2-A7B5-D5968F7D98A7}" type="presOf" srcId="{D56CEB5B-55E1-467A-84C0-AA65C7F516D1}" destId="{B17AF0C5-190C-410A-9CD0-28F787678147}" srcOrd="0" destOrd="0" presId="urn:microsoft.com/office/officeart/2005/8/layout/vList6"/>
    <dgm:cxn modelId="{62D5505B-B25E-4554-92DE-B5AD66B065DD}" type="presParOf" srcId="{96F25F84-5332-451F-A792-C1115BFF6596}" destId="{A8295C66-AE65-4E70-B1D5-C747552533AE}" srcOrd="0" destOrd="0" presId="urn:microsoft.com/office/officeart/2005/8/layout/vList6"/>
    <dgm:cxn modelId="{FEE26A4B-40AA-4978-80E5-E1D8A9ABCA7A}" type="presParOf" srcId="{A8295C66-AE65-4E70-B1D5-C747552533AE}" destId="{52B49BBE-FACF-4338-9459-7BDB6FD7A375}" srcOrd="0" destOrd="0" presId="urn:microsoft.com/office/officeart/2005/8/layout/vList6"/>
    <dgm:cxn modelId="{042CE745-E2F2-4EC8-95F6-7D6106C3BA75}" type="presParOf" srcId="{A8295C66-AE65-4E70-B1D5-C747552533AE}" destId="{89B137DF-0DEA-4D04-8431-4DD5D2E45864}" srcOrd="1" destOrd="0" presId="urn:microsoft.com/office/officeart/2005/8/layout/vList6"/>
    <dgm:cxn modelId="{048FE474-E1FE-4C8B-8941-BFC5F8389FE1}" type="presParOf" srcId="{96F25F84-5332-451F-A792-C1115BFF6596}" destId="{3BA9E7DE-ACE4-4C16-85CC-5F3A76365CE2}" srcOrd="1" destOrd="0" presId="urn:microsoft.com/office/officeart/2005/8/layout/vList6"/>
    <dgm:cxn modelId="{76B377F7-0362-4CB3-AEBE-64C26A9AFE00}" type="presParOf" srcId="{96F25F84-5332-451F-A792-C1115BFF6596}" destId="{29818ECD-2F6C-4D49-A8C2-06000D2A74B6}" srcOrd="2" destOrd="0" presId="urn:microsoft.com/office/officeart/2005/8/layout/vList6"/>
    <dgm:cxn modelId="{421ACAB5-CBED-4114-B082-A00E7C8F4FAF}" type="presParOf" srcId="{29818ECD-2F6C-4D49-A8C2-06000D2A74B6}" destId="{81044443-A063-4ABB-82B4-18B5C2A3C8E2}" srcOrd="0" destOrd="0" presId="urn:microsoft.com/office/officeart/2005/8/layout/vList6"/>
    <dgm:cxn modelId="{4B938802-0F54-438B-9D96-F3B35E32F44D}" type="presParOf" srcId="{29818ECD-2F6C-4D49-A8C2-06000D2A74B6}" destId="{C829F7AB-A6EE-4F89-801B-FD85E350B545}" srcOrd="1" destOrd="0" presId="urn:microsoft.com/office/officeart/2005/8/layout/vList6"/>
    <dgm:cxn modelId="{EFA2850E-C46F-49F7-8939-FD5793DD00BE}" type="presParOf" srcId="{96F25F84-5332-451F-A792-C1115BFF6596}" destId="{60EE1EFB-A9D0-4021-AA5D-53B6205A797B}" srcOrd="3" destOrd="0" presId="urn:microsoft.com/office/officeart/2005/8/layout/vList6"/>
    <dgm:cxn modelId="{914E4AE5-A45E-4065-BAF3-A63AD0251C10}" type="presParOf" srcId="{96F25F84-5332-451F-A792-C1115BFF6596}" destId="{B4A98E6D-44BE-4267-8F2C-F7D0BFEE0123}" srcOrd="4" destOrd="0" presId="urn:microsoft.com/office/officeart/2005/8/layout/vList6"/>
    <dgm:cxn modelId="{D929D597-B205-4040-91FB-89AF8D0EC1BE}" type="presParOf" srcId="{B4A98E6D-44BE-4267-8F2C-F7D0BFEE0123}" destId="{631F8E46-04DA-499B-926F-A4043AFC0B24}" srcOrd="0" destOrd="0" presId="urn:microsoft.com/office/officeart/2005/8/layout/vList6"/>
    <dgm:cxn modelId="{AFD74029-47E3-4C3B-B906-E1A1D16A9E2C}" type="presParOf" srcId="{B4A98E6D-44BE-4267-8F2C-F7D0BFEE0123}" destId="{286030C3-922E-49D8-ADE4-FC2085B176A7}" srcOrd="1" destOrd="0" presId="urn:microsoft.com/office/officeart/2005/8/layout/vList6"/>
    <dgm:cxn modelId="{CE1CF2C5-E6EF-41E1-8A90-AF4DB9238EDD}" type="presParOf" srcId="{96F25F84-5332-451F-A792-C1115BFF6596}" destId="{50E583CA-7815-4224-AF39-116EB6375A50}" srcOrd="5" destOrd="0" presId="urn:microsoft.com/office/officeart/2005/8/layout/vList6"/>
    <dgm:cxn modelId="{4F6F4482-3E72-4607-96E1-185E4CEA6665}" type="presParOf" srcId="{96F25F84-5332-451F-A792-C1115BFF6596}" destId="{C1643479-858D-41D7-A044-9B33E2CAE4C1}" srcOrd="6" destOrd="0" presId="urn:microsoft.com/office/officeart/2005/8/layout/vList6"/>
    <dgm:cxn modelId="{E999F757-426A-41E0-A6F2-A21928AB80FF}" type="presParOf" srcId="{C1643479-858D-41D7-A044-9B33E2CAE4C1}" destId="{53073B03-2407-492B-B35D-076E4A89033A}" srcOrd="0" destOrd="0" presId="urn:microsoft.com/office/officeart/2005/8/layout/vList6"/>
    <dgm:cxn modelId="{65CC7B8B-4815-4AF8-B2C8-DCEA8DA013A0}" type="presParOf" srcId="{C1643479-858D-41D7-A044-9B33E2CAE4C1}" destId="{2B2AAE1A-F655-481F-95ED-190772BD0B65}" srcOrd="1" destOrd="0" presId="urn:microsoft.com/office/officeart/2005/8/layout/vList6"/>
    <dgm:cxn modelId="{3C98A837-F09B-447E-BE94-9EDA152AA214}" type="presParOf" srcId="{96F25F84-5332-451F-A792-C1115BFF6596}" destId="{2D5AF962-C6A3-4611-BDFF-C097F9954FED}" srcOrd="7" destOrd="0" presId="urn:microsoft.com/office/officeart/2005/8/layout/vList6"/>
    <dgm:cxn modelId="{31EC3A86-4FED-4876-971E-07E6AB8D890F}" type="presParOf" srcId="{96F25F84-5332-451F-A792-C1115BFF6596}" destId="{899A5004-D953-4DE5-A01F-F472E50D7DE2}" srcOrd="8" destOrd="0" presId="urn:microsoft.com/office/officeart/2005/8/layout/vList6"/>
    <dgm:cxn modelId="{7192A0B7-5B70-4066-98B4-BB9C8AC7C355}" type="presParOf" srcId="{899A5004-D953-4DE5-A01F-F472E50D7DE2}" destId="{8BF04A15-5A95-4B70-83B2-9CD2238AB3F9}" srcOrd="0" destOrd="0" presId="urn:microsoft.com/office/officeart/2005/8/layout/vList6"/>
    <dgm:cxn modelId="{E55A5C49-F5C7-4B97-AAD5-A195C78427C5}" type="presParOf" srcId="{899A5004-D953-4DE5-A01F-F472E50D7DE2}" destId="{B17AF0C5-190C-410A-9CD0-28F78767814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137DF-0DEA-4D04-8431-4DD5D2E45864}">
      <dsp:nvSpPr>
        <dsp:cNvPr id="0" name=""/>
        <dsp:cNvSpPr/>
      </dsp:nvSpPr>
      <dsp:spPr>
        <a:xfrm>
          <a:off x="2324843" y="1635"/>
          <a:ext cx="3487265" cy="8852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Professional Development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Staff Training</a:t>
          </a:r>
        </a:p>
      </dsp:txBody>
      <dsp:txXfrm>
        <a:off x="2324843" y="112291"/>
        <a:ext cx="3155297" cy="663937"/>
      </dsp:txXfrm>
    </dsp:sp>
    <dsp:sp modelId="{52B49BBE-FACF-4338-9459-7BDB6FD7A375}">
      <dsp:nvSpPr>
        <dsp:cNvPr id="0" name=""/>
        <dsp:cNvSpPr/>
      </dsp:nvSpPr>
      <dsp:spPr>
        <a:xfrm>
          <a:off x="0" y="1635"/>
          <a:ext cx="2324843" cy="885249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Fall 2023</a:t>
          </a:r>
        </a:p>
      </dsp:txBody>
      <dsp:txXfrm>
        <a:off x="43214" y="44849"/>
        <a:ext cx="2238415" cy="798821"/>
      </dsp:txXfrm>
    </dsp:sp>
    <dsp:sp modelId="{C829F7AB-A6EE-4F89-801B-FD85E350B545}">
      <dsp:nvSpPr>
        <dsp:cNvPr id="0" name=""/>
        <dsp:cNvSpPr/>
      </dsp:nvSpPr>
      <dsp:spPr>
        <a:xfrm>
          <a:off x="2324843" y="975409"/>
          <a:ext cx="3487265" cy="8852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Professional Development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Self/Internal Review</a:t>
          </a:r>
        </a:p>
      </dsp:txBody>
      <dsp:txXfrm>
        <a:off x="2324843" y="1086065"/>
        <a:ext cx="3155297" cy="663937"/>
      </dsp:txXfrm>
    </dsp:sp>
    <dsp:sp modelId="{81044443-A063-4ABB-82B4-18B5C2A3C8E2}">
      <dsp:nvSpPr>
        <dsp:cNvPr id="0" name=""/>
        <dsp:cNvSpPr/>
      </dsp:nvSpPr>
      <dsp:spPr>
        <a:xfrm>
          <a:off x="0" y="975409"/>
          <a:ext cx="2324843" cy="885249"/>
        </a:xfrm>
        <a:prstGeom prst="roundRect">
          <a:avLst/>
        </a:prstGeom>
        <a:solidFill>
          <a:schemeClr val="accent6">
            <a:shade val="50000"/>
            <a:hueOff val="-184678"/>
            <a:satOff val="12312"/>
            <a:lumOff val="160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Spring 2024</a:t>
          </a:r>
        </a:p>
      </dsp:txBody>
      <dsp:txXfrm>
        <a:off x="43214" y="1018623"/>
        <a:ext cx="2238415" cy="798821"/>
      </dsp:txXfrm>
    </dsp:sp>
    <dsp:sp modelId="{286030C3-922E-49D8-ADE4-FC2085B176A7}">
      <dsp:nvSpPr>
        <dsp:cNvPr id="0" name=""/>
        <dsp:cNvSpPr/>
      </dsp:nvSpPr>
      <dsp:spPr>
        <a:xfrm>
          <a:off x="2324843" y="1949183"/>
          <a:ext cx="3487265" cy="8852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Professional Development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Self/Internal Review</a:t>
          </a:r>
        </a:p>
      </dsp:txBody>
      <dsp:txXfrm>
        <a:off x="2324843" y="2059839"/>
        <a:ext cx="3155297" cy="663937"/>
      </dsp:txXfrm>
    </dsp:sp>
    <dsp:sp modelId="{631F8E46-04DA-499B-926F-A4043AFC0B24}">
      <dsp:nvSpPr>
        <dsp:cNvPr id="0" name=""/>
        <dsp:cNvSpPr/>
      </dsp:nvSpPr>
      <dsp:spPr>
        <a:xfrm>
          <a:off x="0" y="1949183"/>
          <a:ext cx="2324843" cy="885249"/>
        </a:xfrm>
        <a:prstGeom prst="roundRect">
          <a:avLst/>
        </a:prstGeom>
        <a:solidFill>
          <a:schemeClr val="accent6">
            <a:shade val="50000"/>
            <a:hueOff val="-369356"/>
            <a:satOff val="24624"/>
            <a:lumOff val="321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Fall 2024</a:t>
          </a:r>
        </a:p>
      </dsp:txBody>
      <dsp:txXfrm>
        <a:off x="43214" y="1992397"/>
        <a:ext cx="2238415" cy="798821"/>
      </dsp:txXfrm>
    </dsp:sp>
    <dsp:sp modelId="{2B2AAE1A-F655-481F-95ED-190772BD0B65}">
      <dsp:nvSpPr>
        <dsp:cNvPr id="0" name=""/>
        <dsp:cNvSpPr/>
      </dsp:nvSpPr>
      <dsp:spPr>
        <a:xfrm>
          <a:off x="2324843" y="2922957"/>
          <a:ext cx="3487265" cy="8852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Official QM Review (Summer Courses)</a:t>
          </a:r>
        </a:p>
      </dsp:txBody>
      <dsp:txXfrm>
        <a:off x="2324843" y="3033613"/>
        <a:ext cx="3155297" cy="663937"/>
      </dsp:txXfrm>
    </dsp:sp>
    <dsp:sp modelId="{53073B03-2407-492B-B35D-076E4A89033A}">
      <dsp:nvSpPr>
        <dsp:cNvPr id="0" name=""/>
        <dsp:cNvSpPr/>
      </dsp:nvSpPr>
      <dsp:spPr>
        <a:xfrm>
          <a:off x="0" y="2922957"/>
          <a:ext cx="2324843" cy="885249"/>
        </a:xfrm>
        <a:prstGeom prst="roundRect">
          <a:avLst/>
        </a:prstGeom>
        <a:solidFill>
          <a:schemeClr val="accent6">
            <a:shade val="50000"/>
            <a:hueOff val="-369356"/>
            <a:satOff val="24624"/>
            <a:lumOff val="321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Spring 2025</a:t>
          </a:r>
        </a:p>
      </dsp:txBody>
      <dsp:txXfrm>
        <a:off x="43214" y="2966171"/>
        <a:ext cx="2238415" cy="798821"/>
      </dsp:txXfrm>
    </dsp:sp>
    <dsp:sp modelId="{B17AF0C5-190C-410A-9CD0-28F787678147}">
      <dsp:nvSpPr>
        <dsp:cNvPr id="0" name=""/>
        <dsp:cNvSpPr/>
      </dsp:nvSpPr>
      <dsp:spPr>
        <a:xfrm>
          <a:off x="2324843" y="3896731"/>
          <a:ext cx="3487265" cy="8852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Summer Courses QM Certified</a:t>
          </a:r>
        </a:p>
      </dsp:txBody>
      <dsp:txXfrm>
        <a:off x="2324843" y="4007387"/>
        <a:ext cx="3155297" cy="663937"/>
      </dsp:txXfrm>
    </dsp:sp>
    <dsp:sp modelId="{8BF04A15-5A95-4B70-83B2-9CD2238AB3F9}">
      <dsp:nvSpPr>
        <dsp:cNvPr id="0" name=""/>
        <dsp:cNvSpPr/>
      </dsp:nvSpPr>
      <dsp:spPr>
        <a:xfrm>
          <a:off x="0" y="3896731"/>
          <a:ext cx="2324843" cy="885249"/>
        </a:xfrm>
        <a:prstGeom prst="roundRect">
          <a:avLst/>
        </a:prstGeom>
        <a:solidFill>
          <a:schemeClr val="accent6">
            <a:shade val="50000"/>
            <a:hueOff val="-184678"/>
            <a:satOff val="12312"/>
            <a:lumOff val="160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Summer 2025</a:t>
          </a:r>
        </a:p>
      </dsp:txBody>
      <dsp:txXfrm>
        <a:off x="43214" y="3939945"/>
        <a:ext cx="2238415" cy="798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35947-6BCF-804C-A8E1-A6068FFA1C0D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BD973-13BA-4B46-A70F-FFC7EEF6A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4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3be9df09da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3be9df09da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be9df09da_7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3be9df09da_7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be9df09da_7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3be9df09da_7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3be9df09d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3be9df09d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3be9df09d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3be9df09d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3be9df09da_7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3be9df09da_7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D973-13BA-4B46-A70F-FFC7EEF6A7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12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D973-13BA-4B46-A70F-FFC7EEF6A7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37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D973-13BA-4B46-A70F-FFC7EEF6A7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37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D973-13BA-4B46-A70F-FFC7EEF6A7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41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D973-13BA-4B46-A70F-FFC7EEF6A7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6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be9df09da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3be9df09da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D973-13BA-4B46-A70F-FFC7EEF6A7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9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D973-13BA-4B46-A70F-FFC7EEF6A7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23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BD973-13BA-4B46-A70F-FFC7EEF6A7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be9df09da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3be9df09da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be9df09da_2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3be9df09da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3be9df09da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3be9df09da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3be9df09d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3be9df09d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be9df09da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23be9df09da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3be9df09da_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3be9df09da_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3be9df09da_7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3be9df09da_7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D27F-1C7D-BC45-8B60-56D07DF8A17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B796-D455-C548-8072-B0509AA274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7862" y="4174181"/>
            <a:ext cx="2273300" cy="269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6724" y="5768373"/>
            <a:ext cx="1219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2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D27F-1C7D-BC45-8B60-56D07DF8A17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B796-D455-C548-8072-B0509AA2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D27F-1C7D-BC45-8B60-56D07DF8A17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B796-D455-C548-8072-B0509AA2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8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D27F-1C7D-BC45-8B60-56D07DF8A17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B796-D455-C548-8072-B0509AA2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9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D27F-1C7D-BC45-8B60-56D07DF8A17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B796-D455-C548-8072-B0509AA2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7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D27F-1C7D-BC45-8B60-56D07DF8A17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B796-D455-C548-8072-B0509AA2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0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D27F-1C7D-BC45-8B60-56D07DF8A17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B796-D455-C548-8072-B0509AA2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0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D27F-1C7D-BC45-8B60-56D07DF8A17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B796-D455-C548-8072-B0509AA2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0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D27F-1C7D-BC45-8B60-56D07DF8A17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B796-D455-C548-8072-B0509AA2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4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D27F-1C7D-BC45-8B60-56D07DF8A17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B796-D455-C548-8072-B0509AA2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2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D27F-1C7D-BC45-8B60-56D07DF8A17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B796-D455-C548-8072-B0509AA2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4D27F-1C7D-BC45-8B60-56D07DF8A17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0B796-D455-C548-8072-B0509AA27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valpo.edu/honor-council/report-violati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lpo.edu/honor-council/files/2023/08/HC-Constitution-SUM-2023-Tracking-Proposed-Changes.pdf" TargetMode="External"/><Relationship Id="rId3" Type="http://schemas.openxmlformats.org/officeDocument/2006/relationships/image" Target="../media/image10.jpg"/><Relationship Id="rId7" Type="http://schemas.openxmlformats.org/officeDocument/2006/relationships/hyperlink" Target="https://www.valpo.edu/honor-council/report-violatio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lpo.edu/honor-council/" TargetMode="External"/><Relationship Id="rId11" Type="http://schemas.openxmlformats.org/officeDocument/2006/relationships/hyperlink" Target="mailto:Danielle.Lavin-Loucks@valpo.edu" TargetMode="External"/><Relationship Id="rId5" Type="http://schemas.openxmlformats.org/officeDocument/2006/relationships/image" Target="../media/image12.png"/><Relationship Id="rId10" Type="http://schemas.openxmlformats.org/officeDocument/2006/relationships/hyperlink" Target="mailto:Jon.Beagley@valpo.edu" TargetMode="External"/><Relationship Id="rId4" Type="http://schemas.openxmlformats.org/officeDocument/2006/relationships/image" Target="../media/image11.png"/><Relationship Id="rId9" Type="http://schemas.openxmlformats.org/officeDocument/2006/relationships/hyperlink" Target="mailto:cindy.rutz@valpo.ed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matttullos.com/what-is-hono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valpo.edu/honor-council/request-procto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s_and_sciences_window.jpg"/>
          <p:cNvPicPr>
            <a:picLocks noChangeAspect="1"/>
          </p:cNvPicPr>
          <p:nvPr/>
        </p:nvPicPr>
        <p:blipFill>
          <a:blip r:embed="rId2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606" y="-371082"/>
            <a:ext cx="1879600" cy="238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955" y="293774"/>
            <a:ext cx="1600200" cy="1054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57EAF7-AB31-4921-9839-43D42E12CF9E}"/>
              </a:ext>
            </a:extLst>
          </p:cNvPr>
          <p:cNvSpPr txBox="1"/>
          <p:nvPr/>
        </p:nvSpPr>
        <p:spPr>
          <a:xfrm>
            <a:off x="1749778" y="3052264"/>
            <a:ext cx="5644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Fall Faculty Workshop 2023</a:t>
            </a:r>
          </a:p>
        </p:txBody>
      </p:sp>
    </p:spTree>
    <p:extLst>
      <p:ext uri="{BB962C8B-B14F-4D97-AF65-F5344CB8AC3E}">
        <p14:creationId xmlns:p14="http://schemas.microsoft.com/office/powerpoint/2010/main" val="377043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0" descr="arts_and_sciences_window.jpg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1" y="85725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30"/>
          <p:cNvGrpSpPr/>
          <p:nvPr/>
        </p:nvGrpSpPr>
        <p:grpSpPr>
          <a:xfrm>
            <a:off x="7915125" y="857250"/>
            <a:ext cx="921756" cy="1165865"/>
            <a:chOff x="6825606" y="-371082"/>
            <a:chExt cx="1879600" cy="2387600"/>
          </a:xfrm>
        </p:grpSpPr>
        <p:pic>
          <p:nvPicPr>
            <p:cNvPr id="183" name="Google Shape;183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25606" y="-371082"/>
              <a:ext cx="1879600" cy="23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60955" y="293774"/>
              <a:ext cx="1600199" cy="1054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p30"/>
          <p:cNvSpPr/>
          <p:nvPr/>
        </p:nvSpPr>
        <p:spPr>
          <a:xfrm>
            <a:off x="418650" y="1187589"/>
            <a:ext cx="49116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 Council</a:t>
            </a:r>
            <a:endParaRPr/>
          </a:p>
        </p:txBody>
      </p:sp>
      <p:sp>
        <p:nvSpPr>
          <p:cNvPr id="186" name="Google Shape;186;p30"/>
          <p:cNvSpPr txBox="1"/>
          <p:nvPr/>
        </p:nvSpPr>
        <p:spPr>
          <a:xfrm>
            <a:off x="418643" y="2023119"/>
            <a:ext cx="8229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87350">
              <a:lnSpc>
                <a:spcPct val="115000"/>
              </a:lnSpc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 System is enforced by the Honor Council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>
              <a:lnSpc>
                <a:spcPct val="115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organization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>
              <a:lnSpc>
                <a:spcPct val="115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Senate committee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7350">
              <a:lnSpc>
                <a:spcPct val="115000"/>
              </a:lnSpc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Overseen by Honor Council Executive Board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>
              <a:lnSpc>
                <a:spcPct val="115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Faculty/Staff: Jon Beagley, Danielle Lavin-Loucks, Cynthia Rutz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>
              <a:lnSpc>
                <a:spcPct val="115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Student: Adam Monnette, Sophie Grube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1950">
              <a:lnSpc>
                <a:spcPct val="115000"/>
              </a:lnSpc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Coordinator: Carrie Miller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1" descr="arts_and_sciences_window.jpg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/>
          <p:nvPr/>
        </p:nvSpPr>
        <p:spPr>
          <a:xfrm>
            <a:off x="457195" y="1093943"/>
            <a:ext cx="61131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 a Violation</a:t>
            </a:r>
            <a:endParaRPr/>
          </a:p>
        </p:txBody>
      </p:sp>
      <p:sp>
        <p:nvSpPr>
          <p:cNvPr id="193" name="Google Shape;193;p31"/>
          <p:cNvSpPr txBox="1"/>
          <p:nvPr/>
        </p:nvSpPr>
        <p:spPr>
          <a:xfrm>
            <a:off x="457200" y="1854134"/>
            <a:ext cx="822960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6035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suspect a violation of the honor system has occurred in your class:</a:t>
            </a:r>
            <a:endParaRPr sz="1000"/>
          </a:p>
          <a:p>
            <a:pPr marL="742950" lvl="1" indent="-2603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supporting documentation- you will need to include/upload ALL details of the violation and any evidence in your report, including…</a:t>
            </a:r>
            <a:endParaRPr sz="1000" i="1"/>
          </a:p>
          <a:p>
            <a:pPr marL="1200150" lvl="2" indent="-2603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syllabus for the course</a:t>
            </a:r>
            <a:endParaRPr sz="1000" i="1"/>
          </a:p>
          <a:p>
            <a:pPr marL="1200150" lvl="2" indent="-2603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assignment/exam/paper in question</a:t>
            </a:r>
            <a:endParaRPr sz="1000" i="1"/>
          </a:p>
          <a:p>
            <a:pPr marL="1200150" lvl="2" indent="-2603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narrative that clearly indicates the accusation</a:t>
            </a:r>
            <a:endParaRPr sz="1000" i="1"/>
          </a:p>
          <a:p>
            <a:pPr marL="1200150" lvl="2" indent="-2603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student(s) involved</a:t>
            </a:r>
            <a:endParaRPr sz="1000"/>
          </a:p>
          <a:p>
            <a:pPr marL="742950" lvl="1" indent="-2603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the alleged offense on the </a:t>
            </a:r>
            <a:r>
              <a:rPr lang="en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Honor Council website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within </a:t>
            </a:r>
            <a:r>
              <a:rPr lang="en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days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discovery of the incident</a:t>
            </a:r>
            <a:endParaRPr sz="1000"/>
          </a:p>
          <a:p>
            <a:pPr marL="742950" lvl="1" indent="-2603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to carry on with class like normal</a:t>
            </a:r>
            <a:endParaRPr sz="1000"/>
          </a:p>
          <a:p>
            <a:pPr marL="742950" lvl="1" indent="-26035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students report it to you, direct them to the website</a:t>
            </a:r>
            <a:endParaRPr sz="1000"/>
          </a:p>
        </p:txBody>
      </p:sp>
      <p:grpSp>
        <p:nvGrpSpPr>
          <p:cNvPr id="194" name="Google Shape;194;p31"/>
          <p:cNvGrpSpPr/>
          <p:nvPr/>
        </p:nvGrpSpPr>
        <p:grpSpPr>
          <a:xfrm>
            <a:off x="8222250" y="857250"/>
            <a:ext cx="921756" cy="1165865"/>
            <a:chOff x="6825606" y="-371082"/>
            <a:chExt cx="1879600" cy="2387600"/>
          </a:xfrm>
        </p:grpSpPr>
        <p:pic>
          <p:nvPicPr>
            <p:cNvPr id="195" name="Google Shape;195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25606" y="-371082"/>
              <a:ext cx="1879600" cy="23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60955" y="293774"/>
              <a:ext cx="1600200" cy="1054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2" descr="arts_and_sciences_window.jpg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/>
          <p:nvPr/>
        </p:nvSpPr>
        <p:spPr>
          <a:xfrm>
            <a:off x="457199" y="1093932"/>
            <a:ext cx="36792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Process </a:t>
            </a:r>
            <a:endParaRPr/>
          </a:p>
        </p:txBody>
      </p:sp>
      <p:sp>
        <p:nvSpPr>
          <p:cNvPr id="203" name="Google Shape;203;p32"/>
          <p:cNvSpPr txBox="1"/>
          <p:nvPr/>
        </p:nvSpPr>
        <p:spPr>
          <a:xfrm>
            <a:off x="457200" y="2023135"/>
            <a:ext cx="8229600" cy="3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66700" algn="just"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are notified of an accusation within </a:t>
            </a:r>
            <a:r>
              <a:rPr lang="en" sz="2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days</a:t>
            </a: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report being submitted.</a:t>
            </a:r>
            <a:endParaRPr sz="1100"/>
          </a:p>
          <a:p>
            <a:pPr marL="285750" indent="-266700" algn="just"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students are presumed innocent.</a:t>
            </a:r>
            <a:endParaRPr sz="1100"/>
          </a:p>
          <a:p>
            <a:pPr marL="285750" indent="-266700" algn="just"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2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tudents are presented with all of the evidence against them, taken directly from the initial report, prior to the hearing and will sign a document indicating this.</a:t>
            </a: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  <a:p>
            <a:pPr marL="285750" indent="-266700" algn="just">
              <a:buClr>
                <a:schemeClr val="dk1"/>
              </a:buClr>
              <a:buSzPts val="2700"/>
              <a:buFont typeface="Arial"/>
              <a:buChar char="•"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be asked to enter a plea of responsible or not responsible. </a:t>
            </a:r>
            <a:endParaRPr sz="1100"/>
          </a:p>
        </p:txBody>
      </p:sp>
      <p:grpSp>
        <p:nvGrpSpPr>
          <p:cNvPr id="204" name="Google Shape;204;p32"/>
          <p:cNvGrpSpPr/>
          <p:nvPr/>
        </p:nvGrpSpPr>
        <p:grpSpPr>
          <a:xfrm>
            <a:off x="7915029" y="857250"/>
            <a:ext cx="921729" cy="1165860"/>
            <a:chOff x="6825606" y="-371082"/>
            <a:chExt cx="1879600" cy="2387600"/>
          </a:xfrm>
        </p:grpSpPr>
        <p:pic>
          <p:nvPicPr>
            <p:cNvPr id="205" name="Google Shape;205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25606" y="-371082"/>
              <a:ext cx="1879600" cy="23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60955" y="293774"/>
              <a:ext cx="1600200" cy="1054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3" descr="arts_and_sciences_window.jpg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/>
          <p:nvPr/>
        </p:nvSpPr>
        <p:spPr>
          <a:xfrm>
            <a:off x="457200" y="1093939"/>
            <a:ext cx="54273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Process, cont. </a:t>
            </a:r>
            <a:endParaRPr/>
          </a:p>
        </p:txBody>
      </p:sp>
      <p:sp>
        <p:nvSpPr>
          <p:cNvPr id="213" name="Google Shape;213;p33"/>
          <p:cNvSpPr txBox="1"/>
          <p:nvPr/>
        </p:nvSpPr>
        <p:spPr>
          <a:xfrm>
            <a:off x="457200" y="2023135"/>
            <a:ext cx="8229600" cy="3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Hearings with the accused are conducted via Zoom.</a:t>
            </a:r>
            <a:endParaRPr/>
          </a:p>
          <a:p>
            <a:pPr marL="742950" lvl="1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accused is requested to attend.</a:t>
            </a:r>
            <a:endParaRPr/>
          </a:p>
          <a:p>
            <a:pPr marL="742950" lvl="1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they do not attend, they forfeit their right to present a defense.</a:t>
            </a:r>
            <a:endParaRPr/>
          </a:p>
          <a:p>
            <a:pPr marL="742950" lvl="1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names of students and faculty who report violations are kept confidential, and parties remain separated prior to the hearing. </a:t>
            </a:r>
            <a:b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33"/>
          <p:cNvGrpSpPr/>
          <p:nvPr/>
        </p:nvGrpSpPr>
        <p:grpSpPr>
          <a:xfrm>
            <a:off x="7915029" y="857250"/>
            <a:ext cx="921729" cy="1165860"/>
            <a:chOff x="6825606" y="-371082"/>
            <a:chExt cx="1879600" cy="2387600"/>
          </a:xfrm>
        </p:grpSpPr>
        <p:pic>
          <p:nvPicPr>
            <p:cNvPr id="215" name="Google Shape;215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25606" y="-371082"/>
              <a:ext cx="1879600" cy="23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60955" y="293774"/>
              <a:ext cx="1600200" cy="1054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4" descr="arts_and_sciences_window.jpg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/>
          <p:nvPr/>
        </p:nvSpPr>
        <p:spPr>
          <a:xfrm>
            <a:off x="457200" y="1092994"/>
            <a:ext cx="54273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Process, cont. </a:t>
            </a:r>
            <a:endParaRPr/>
          </a:p>
        </p:txBody>
      </p:sp>
      <p:sp>
        <p:nvSpPr>
          <p:cNvPr id="223" name="Google Shape;223;p34"/>
          <p:cNvSpPr txBox="1"/>
          <p:nvPr/>
        </p:nvSpPr>
        <p:spPr>
          <a:xfrm>
            <a:off x="457200" y="2022185"/>
            <a:ext cx="8229600" cy="3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tudents enter a plea of responsible or not responsible</a:t>
            </a:r>
            <a:endParaRPr sz="1000"/>
          </a:p>
          <a:p>
            <a:pPr marL="742950" lvl="1" indent="-260350">
              <a:buClr>
                <a:schemeClr val="dk1"/>
              </a:buClr>
              <a:buSzPts val="2600"/>
              <a:buFont typeface="Arial"/>
              <a:buChar char="•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responsible plea requires no hearing</a:t>
            </a:r>
            <a:endParaRPr sz="1000"/>
          </a:p>
          <a:p>
            <a:pPr marL="1200150" lvl="2" indent="-260350">
              <a:buClr>
                <a:schemeClr val="dk1"/>
              </a:buClr>
              <a:buSzPts val="2600"/>
              <a:buFont typeface="Arial"/>
              <a:buChar char="•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penalties apply </a:t>
            </a:r>
            <a:r>
              <a:rPr lang="en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unless there are mitigating circumstances that warrant a restorative approach</a:t>
            </a:r>
            <a:endParaRPr sz="1000" b="1"/>
          </a:p>
          <a:p>
            <a:pPr marL="742950" lvl="1" indent="-260350">
              <a:buClr>
                <a:schemeClr val="dk1"/>
              </a:buClr>
              <a:buSzPts val="2600"/>
              <a:buFont typeface="Arial"/>
              <a:buChar char="•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not responsible plea automatically triggers a hearing</a:t>
            </a:r>
            <a:endParaRPr sz="1000"/>
          </a:p>
          <a:p>
            <a:pPr marL="285750" indent="-260350">
              <a:buClr>
                <a:schemeClr val="dk1"/>
              </a:buClr>
              <a:buSzPts val="2600"/>
              <a:buFont typeface="Arial"/>
              <a:buChar char="•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who plead not responsible and are found to be responsible can appeal a decision within </a:t>
            </a:r>
            <a:r>
              <a:rPr lang="en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days</a:t>
            </a: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their notification of the outcome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34"/>
          <p:cNvGrpSpPr/>
          <p:nvPr/>
        </p:nvGrpSpPr>
        <p:grpSpPr>
          <a:xfrm>
            <a:off x="8222250" y="856313"/>
            <a:ext cx="921756" cy="1165865"/>
            <a:chOff x="6825606" y="-371082"/>
            <a:chExt cx="1879600" cy="2387600"/>
          </a:xfrm>
        </p:grpSpPr>
        <p:pic>
          <p:nvPicPr>
            <p:cNvPr id="225" name="Google Shape;225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25606" y="-371082"/>
              <a:ext cx="1879600" cy="23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60955" y="293774"/>
              <a:ext cx="1600200" cy="1054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5" descr="arts_and_sciences_window.jpg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35"/>
          <p:cNvGrpSpPr/>
          <p:nvPr/>
        </p:nvGrpSpPr>
        <p:grpSpPr>
          <a:xfrm>
            <a:off x="7915029" y="857250"/>
            <a:ext cx="921729" cy="1165860"/>
            <a:chOff x="6825606" y="-371082"/>
            <a:chExt cx="1879600" cy="2387600"/>
          </a:xfrm>
        </p:grpSpPr>
        <p:pic>
          <p:nvPicPr>
            <p:cNvPr id="233" name="Google Shape;233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25606" y="-371082"/>
              <a:ext cx="1879600" cy="23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60955" y="293774"/>
              <a:ext cx="1600200" cy="1054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" name="Google Shape;235;p35"/>
          <p:cNvSpPr/>
          <p:nvPr/>
        </p:nvSpPr>
        <p:spPr>
          <a:xfrm>
            <a:off x="457200" y="962119"/>
            <a:ext cx="7673009" cy="131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Student is Found Responsible</a:t>
            </a:r>
            <a:r>
              <a:rPr lang="en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6" name="Google Shape;236;p35"/>
          <p:cNvSpPr txBox="1"/>
          <p:nvPr/>
        </p:nvSpPr>
        <p:spPr>
          <a:xfrm>
            <a:off x="457200" y="2162019"/>
            <a:ext cx="8229600" cy="353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60350" algn="just"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Offense- </a:t>
            </a:r>
            <a:r>
              <a:rPr lang="en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restorative, educational, or punitive sanction developed in consultation with faculty and the executive board.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Or, a standard penalty of a Zero on the assignment and 1/3 letter grade deduction in the final grade for the course.</a:t>
            </a:r>
            <a:endParaRPr sz="1000"/>
          </a:p>
          <a:p>
            <a:pPr marL="285750" indent="-260350" algn="just"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Offense-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Course Failure (or unsatisfactory for S/U courses) of the course in which the violation took place and </a:t>
            </a: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suspension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Valparaiso University for the following academic semester.</a:t>
            </a:r>
            <a:endParaRPr sz="1000"/>
          </a:p>
          <a:p>
            <a:pPr marL="285750" indent="-260350" algn="just"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 Offense-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Failure (or unsatisfactory for S/U) of the course in which the violation took place and immediate </a:t>
            </a: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expulsion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University.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6" descr="arts_and_sciences_window.jpg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1" y="85725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36"/>
          <p:cNvGrpSpPr/>
          <p:nvPr/>
        </p:nvGrpSpPr>
        <p:grpSpPr>
          <a:xfrm>
            <a:off x="7915125" y="857250"/>
            <a:ext cx="921756" cy="1165865"/>
            <a:chOff x="6825606" y="-371082"/>
            <a:chExt cx="1879600" cy="2387600"/>
          </a:xfrm>
        </p:grpSpPr>
        <p:pic>
          <p:nvPicPr>
            <p:cNvPr id="243" name="Google Shape;243;p3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25606" y="-371082"/>
              <a:ext cx="1879600" cy="23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60955" y="293774"/>
              <a:ext cx="1600199" cy="1054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36"/>
          <p:cNvSpPr/>
          <p:nvPr/>
        </p:nvSpPr>
        <p:spPr>
          <a:xfrm>
            <a:off x="457200" y="1161625"/>
            <a:ext cx="74031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revalent Changes from Previous Years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457200" y="1854134"/>
            <a:ext cx="8229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47650" algn="just"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reports rather than meeting with student investigators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just"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penalties from faculty members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47650" algn="just"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penalties allow for violations to be expunged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47650" algn="just"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timeline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just"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days are now calendar days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47650" algn="just"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*Appeals will now be decided by the Executive Board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7" descr="arts_and_sciences_window.jpg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1" y="85725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37"/>
          <p:cNvGrpSpPr/>
          <p:nvPr/>
        </p:nvGrpSpPr>
        <p:grpSpPr>
          <a:xfrm>
            <a:off x="7915125" y="857250"/>
            <a:ext cx="921756" cy="1165865"/>
            <a:chOff x="6825606" y="-371082"/>
            <a:chExt cx="1879600" cy="2387600"/>
          </a:xfrm>
        </p:grpSpPr>
        <p:pic>
          <p:nvPicPr>
            <p:cNvPr id="253" name="Google Shape;253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25606" y="-371082"/>
              <a:ext cx="1879600" cy="23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60955" y="293774"/>
              <a:ext cx="1600199" cy="1054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5" name="Google Shape;255;p37"/>
          <p:cNvSpPr/>
          <p:nvPr/>
        </p:nvSpPr>
        <p:spPr>
          <a:xfrm>
            <a:off x="457200" y="1161625"/>
            <a:ext cx="74031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</a:pPr>
            <a:r>
              <a:rPr lang="en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Clarity of Authorized/Unauthorized Aid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7"/>
          <p:cNvSpPr txBox="1"/>
          <p:nvPr/>
        </p:nvSpPr>
        <p:spPr>
          <a:xfrm>
            <a:off x="457200" y="2023134"/>
            <a:ext cx="8229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41300" algn="just"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Ultimately student’s responsibility to understand faculty’s choice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74650" algn="just"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should clearly state what is unauthorized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41300" algn="just"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 list authorized aid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74650" algn="just"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not listed as authorized aid is unauthorized aid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74650" algn="just"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your choices to students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41300" algn="just"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Generative AI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74650" algn="just"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clear policy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74650" algn="just"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Forthcoming examples of potential syllabus language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74650" algn="just"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checkers are currently unreliable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8" descr="arts_and_sciences_window.jpg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38"/>
          <p:cNvGrpSpPr/>
          <p:nvPr/>
        </p:nvGrpSpPr>
        <p:grpSpPr>
          <a:xfrm>
            <a:off x="7915029" y="857250"/>
            <a:ext cx="921729" cy="1165860"/>
            <a:chOff x="6825606" y="-371082"/>
            <a:chExt cx="1879600" cy="2387600"/>
          </a:xfrm>
        </p:grpSpPr>
        <p:pic>
          <p:nvPicPr>
            <p:cNvPr id="263" name="Google Shape;263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25606" y="-371082"/>
              <a:ext cx="1879600" cy="23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60955" y="293774"/>
              <a:ext cx="1600200" cy="1054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5" name="Google Shape;265;p38"/>
          <p:cNvSpPr/>
          <p:nvPr/>
        </p:nvSpPr>
        <p:spPr>
          <a:xfrm>
            <a:off x="457201" y="1161638"/>
            <a:ext cx="6090257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Resources</a:t>
            </a:r>
            <a:endParaRPr/>
          </a:p>
        </p:txBody>
      </p:sp>
      <p:sp>
        <p:nvSpPr>
          <p:cNvPr id="266" name="Google Shape;266;p38"/>
          <p:cNvSpPr txBox="1"/>
          <p:nvPr/>
        </p:nvSpPr>
        <p:spPr>
          <a:xfrm>
            <a:off x="457200" y="1854134"/>
            <a:ext cx="822960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47650" algn="just"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A&amp;S Syllabus Template (can customize language)</a:t>
            </a:r>
            <a:endParaRPr sz="800"/>
          </a:p>
          <a:p>
            <a:pPr marL="285750" indent="-247650" algn="just"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 Council Website</a:t>
            </a:r>
            <a:endParaRPr sz="800"/>
          </a:p>
          <a:p>
            <a:pPr marL="742950" lvl="1" indent="-2476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https://www.valpo.edu/honor-council/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/>
          </a:p>
          <a:p>
            <a:pPr marL="285750" indent="-247650" algn="just"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 a Violation</a:t>
            </a:r>
            <a:endParaRPr sz="800"/>
          </a:p>
          <a:p>
            <a:pPr marL="742950" lvl="1" indent="-2476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https://www.valpo.edu/honor-council/report-violation/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800"/>
          </a:p>
          <a:p>
            <a:pPr marL="285750" indent="-247650" algn="just"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 Council Constitution</a:t>
            </a:r>
            <a:endParaRPr sz="800"/>
          </a:p>
          <a:p>
            <a:pPr marL="742950" lvl="1" indent="-2476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https://www.valpo.edu/honor-council/files/2023/08/HC-Constitution-SUM-2023-Tracking-Proposed-Changes.pdf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/>
          </a:p>
          <a:p>
            <a:pPr marL="285750" indent="-247650" algn="just"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Advisors for the Honor Council</a:t>
            </a:r>
            <a:endParaRPr sz="800"/>
          </a:p>
          <a:p>
            <a:pPr marL="742950" lvl="1" indent="-2476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Cynthia Rutz (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Cynthia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.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R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utz@valpo.edu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 </a:t>
            </a:r>
            <a:endParaRPr sz="800"/>
          </a:p>
          <a:p>
            <a:pPr marL="742950" lvl="1" indent="-2476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 Beagley (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Jon.Beagley@valpo.edu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800"/>
          </a:p>
          <a:p>
            <a:pPr marL="742950" lvl="1" indent="-2476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Danielle Loucks (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Danielle.Lavin-Loucks@valpo.edu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126164"/>
            <a:ext cx="9144000" cy="731836"/>
          </a:xfrm>
          <a:prstGeom prst="rect">
            <a:avLst/>
          </a:prstGeom>
          <a:gradFill flip="none" rotWithShape="1">
            <a:gsLst>
              <a:gs pos="0">
                <a:srgbClr val="382111"/>
              </a:gs>
              <a:gs pos="100000">
                <a:srgbClr val="1B110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399" y="6067753"/>
            <a:ext cx="1828800" cy="8509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126163"/>
            <a:ext cx="9144000" cy="0"/>
          </a:xfrm>
          <a:prstGeom prst="line">
            <a:avLst/>
          </a:prstGeom>
          <a:ln>
            <a:solidFill>
              <a:srgbClr val="FCCF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DDA316D-BD37-43CA-A2F7-986A4D363C29}"/>
              </a:ext>
            </a:extLst>
          </p:cNvPr>
          <p:cNvSpPr txBox="1"/>
          <p:nvPr/>
        </p:nvSpPr>
        <p:spPr>
          <a:xfrm>
            <a:off x="1359877" y="39806"/>
            <a:ext cx="6303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4000" dirty="0"/>
              <a:t>HLC Quality Assurance Initiative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2431E-6F11-43C0-BE6E-3172913E0316}"/>
              </a:ext>
            </a:extLst>
          </p:cNvPr>
          <p:cNvSpPr txBox="1"/>
          <p:nvPr/>
        </p:nvSpPr>
        <p:spPr>
          <a:xfrm>
            <a:off x="668215" y="2989424"/>
            <a:ext cx="80034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Introduction: Lissa Yogan, Associate Provost for Faculty Affairs 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Quality Matters and CITAL – Dr. Ed Finn</a:t>
            </a:r>
          </a:p>
        </p:txBody>
      </p:sp>
    </p:spTree>
    <p:extLst>
      <p:ext uri="{BB962C8B-B14F-4D97-AF65-F5344CB8AC3E}">
        <p14:creationId xmlns:p14="http://schemas.microsoft.com/office/powerpoint/2010/main" val="289258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126164"/>
            <a:ext cx="9144000" cy="731836"/>
          </a:xfrm>
          <a:prstGeom prst="rect">
            <a:avLst/>
          </a:prstGeom>
          <a:gradFill flip="none" rotWithShape="1">
            <a:gsLst>
              <a:gs pos="0">
                <a:srgbClr val="382111"/>
              </a:gs>
              <a:gs pos="100000">
                <a:srgbClr val="1B110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399" y="6067753"/>
            <a:ext cx="1828800" cy="8509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126163"/>
            <a:ext cx="9144000" cy="0"/>
          </a:xfrm>
          <a:prstGeom prst="line">
            <a:avLst/>
          </a:prstGeom>
          <a:ln>
            <a:solidFill>
              <a:srgbClr val="FCCF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4B3245B-4841-4ACF-80B1-8CEB8B8FE4AB}"/>
              </a:ext>
            </a:extLst>
          </p:cNvPr>
          <p:cNvSpPr txBox="1"/>
          <p:nvPr/>
        </p:nvSpPr>
        <p:spPr>
          <a:xfrm>
            <a:off x="1274618" y="835378"/>
            <a:ext cx="686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Opening Blessing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98F14-F01F-4989-8CBB-39AEF22CEA08}"/>
              </a:ext>
            </a:extLst>
          </p:cNvPr>
          <p:cNvSpPr txBox="1"/>
          <p:nvPr/>
        </p:nvSpPr>
        <p:spPr>
          <a:xfrm>
            <a:off x="849746" y="2715496"/>
            <a:ext cx="7951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James </a:t>
            </a:r>
            <a:r>
              <a:rPr lang="en-US" sz="3200" dirty="0" err="1"/>
              <a:t>Wetzstein</a:t>
            </a:r>
            <a:endParaRPr lang="en-US" sz="3200" dirty="0"/>
          </a:p>
          <a:p>
            <a:pPr algn="ctr"/>
            <a:r>
              <a:rPr lang="en-US" sz="3200" dirty="0"/>
              <a:t>University Pastor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79787-9F42-48A5-90ED-2C9090DE6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956" y="3978050"/>
            <a:ext cx="4460275" cy="20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61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s_and_sciences_window.jpg"/>
          <p:cNvPicPr>
            <a:picLocks noChangeAspect="1"/>
          </p:cNvPicPr>
          <p:nvPr/>
        </p:nvPicPr>
        <p:blipFill>
          <a:blip r:embed="rId2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606" y="-371082"/>
            <a:ext cx="1879600" cy="238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955" y="293774"/>
            <a:ext cx="1600200" cy="1054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57EAF7-AB31-4921-9839-43D42E12CF9E}"/>
              </a:ext>
            </a:extLst>
          </p:cNvPr>
          <p:cNvSpPr txBox="1"/>
          <p:nvPr/>
        </p:nvSpPr>
        <p:spPr>
          <a:xfrm>
            <a:off x="468087" y="2310292"/>
            <a:ext cx="82371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HLC – Higher Learning Commission</a:t>
            </a:r>
          </a:p>
          <a:p>
            <a:pPr algn="ctr"/>
            <a:endParaRPr lang="en-US" sz="4000" dirty="0"/>
          </a:p>
          <a:p>
            <a:pPr algn="ctr"/>
            <a:r>
              <a:rPr lang="en-US" sz="3200" b="0" i="1" dirty="0">
                <a:solidFill>
                  <a:srgbClr val="382111"/>
                </a:solidFill>
                <a:effectLst/>
                <a:latin typeface="+mj-lt"/>
              </a:rPr>
              <a:t>The Open Pathway requires an institution to designate one major improvement effort it has undertaken during its 10-year accreditation cycle as its Quality Initiative. The Quality Initiative takes place between years 5 and 9 of the 10-year Open Pathway Cycle.</a:t>
            </a:r>
            <a:endParaRPr lang="en-US" sz="3200" i="1" dirty="0">
              <a:solidFill>
                <a:srgbClr val="38211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32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126164"/>
            <a:ext cx="9144000" cy="731836"/>
          </a:xfrm>
          <a:prstGeom prst="rect">
            <a:avLst/>
          </a:prstGeom>
          <a:gradFill flip="none" rotWithShape="1">
            <a:gsLst>
              <a:gs pos="0">
                <a:srgbClr val="382111"/>
              </a:gs>
              <a:gs pos="100000">
                <a:srgbClr val="1B110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399" y="6067753"/>
            <a:ext cx="1828800" cy="8509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126163"/>
            <a:ext cx="9144000" cy="0"/>
          </a:xfrm>
          <a:prstGeom prst="line">
            <a:avLst/>
          </a:prstGeom>
          <a:ln>
            <a:solidFill>
              <a:srgbClr val="FCCF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DDA316D-BD37-43CA-A2F7-986A4D363C29}"/>
              </a:ext>
            </a:extLst>
          </p:cNvPr>
          <p:cNvSpPr txBox="1"/>
          <p:nvPr/>
        </p:nvSpPr>
        <p:spPr>
          <a:xfrm>
            <a:off x="1359877" y="39806"/>
            <a:ext cx="63036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4400" dirty="0"/>
              <a:t>Quality Matters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0301EE-1E5C-D7EE-D8C6-9DFA2147F7E3}"/>
              </a:ext>
            </a:extLst>
          </p:cNvPr>
          <p:cNvSpPr txBox="1">
            <a:spLocks/>
          </p:cNvSpPr>
          <p:nvPr/>
        </p:nvSpPr>
        <p:spPr>
          <a:xfrm>
            <a:off x="134112" y="1476673"/>
            <a:ext cx="88320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2003-2006 – U.S. Department of Education Grant to </a:t>
            </a:r>
            <a:r>
              <a:rPr lang="en-US" dirty="0" err="1"/>
              <a:t>MarylandOnline</a:t>
            </a:r>
            <a:r>
              <a:rPr lang="en-US" dirty="0"/>
              <a:t> (MOL) Consortium.</a:t>
            </a:r>
          </a:p>
          <a:p>
            <a:r>
              <a:rPr lang="en-US" dirty="0"/>
              <a:t>2006-2013 – Self-Sustaining Program within MOL &amp; Expansion.</a:t>
            </a:r>
          </a:p>
          <a:p>
            <a:pPr lvl="1"/>
            <a:r>
              <a:rPr lang="en-US" dirty="0"/>
              <a:t>K-12 Education</a:t>
            </a:r>
          </a:p>
          <a:p>
            <a:pPr lvl="1"/>
            <a:r>
              <a:rPr lang="en-US" dirty="0"/>
              <a:t>Continuing and Professional Education</a:t>
            </a:r>
          </a:p>
          <a:p>
            <a:pPr lvl="1"/>
            <a:r>
              <a:rPr lang="en-US" dirty="0"/>
              <a:t>Course Publishers</a:t>
            </a:r>
          </a:p>
          <a:p>
            <a:pPr lvl="1"/>
            <a:r>
              <a:rPr lang="en-US" dirty="0"/>
              <a:t>Education Service Providers</a:t>
            </a:r>
          </a:p>
          <a:p>
            <a:r>
              <a:rPr lang="en-US" dirty="0"/>
              <a:t>2014 – QM became a standalone non-profit organization.</a:t>
            </a:r>
          </a:p>
        </p:txBody>
      </p:sp>
    </p:spTree>
    <p:extLst>
      <p:ext uri="{BB962C8B-B14F-4D97-AF65-F5344CB8AC3E}">
        <p14:creationId xmlns:p14="http://schemas.microsoft.com/office/powerpoint/2010/main" val="1857229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126164"/>
            <a:ext cx="9144000" cy="731836"/>
          </a:xfrm>
          <a:prstGeom prst="rect">
            <a:avLst/>
          </a:prstGeom>
          <a:gradFill flip="none" rotWithShape="1">
            <a:gsLst>
              <a:gs pos="0">
                <a:srgbClr val="382111"/>
              </a:gs>
              <a:gs pos="100000">
                <a:srgbClr val="1B110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399" y="6067753"/>
            <a:ext cx="1828800" cy="8509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126163"/>
            <a:ext cx="9144000" cy="0"/>
          </a:xfrm>
          <a:prstGeom prst="line">
            <a:avLst/>
          </a:prstGeom>
          <a:ln>
            <a:solidFill>
              <a:srgbClr val="FCCF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Google Shape;177;p2">
            <a:extLst>
              <a:ext uri="{FF2B5EF4-FFF2-40B4-BE49-F238E27FC236}">
                <a16:creationId xmlns:a16="http://schemas.microsoft.com/office/drawing/2014/main" id="{C5806558-3178-7EA6-34DE-DD7C496C98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8264" y="218821"/>
            <a:ext cx="73367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2E22"/>
              </a:buClr>
              <a:buSzPts val="4400"/>
              <a:buFont typeface="Avenir"/>
              <a:buNone/>
            </a:pPr>
            <a:r>
              <a:rPr lang="en-US" dirty="0"/>
              <a:t>Guiding Principles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09EDA-3E76-02BE-1014-F259A4CB328D}"/>
              </a:ext>
            </a:extLst>
          </p:cNvPr>
          <p:cNvSpPr txBox="1">
            <a:spLocks/>
          </p:cNvSpPr>
          <p:nvPr/>
        </p:nvSpPr>
        <p:spPr>
          <a:xfrm>
            <a:off x="588265" y="1401810"/>
            <a:ext cx="7336768" cy="4857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Continuous</a:t>
            </a:r>
            <a:endParaRPr lang="en-US" sz="3600" dirty="0"/>
          </a:p>
          <a:p>
            <a:pPr marL="9144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Designed to ensure all reviewed courses will eventually meet expectations</a:t>
            </a:r>
            <a:endParaRPr lang="en-US" sz="3600" dirty="0"/>
          </a:p>
          <a:p>
            <a:pPr marL="9144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Integral to a continuous quality improvement process</a:t>
            </a:r>
            <a:endParaRPr lang="en-US" sz="3600" dirty="0"/>
          </a:p>
          <a:p>
            <a:pPr marL="4572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Centered</a:t>
            </a:r>
            <a:endParaRPr lang="en-US" sz="3600" dirty="0"/>
          </a:p>
          <a:p>
            <a:pPr marL="9144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Research</a:t>
            </a:r>
            <a:endParaRPr lang="en-US" sz="3600" dirty="0"/>
          </a:p>
          <a:p>
            <a:pPr marL="9144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Student Learning</a:t>
            </a:r>
            <a:endParaRPr lang="en-US" sz="3600" dirty="0"/>
          </a:p>
          <a:p>
            <a:pPr marL="9144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Quality</a:t>
            </a:r>
            <a:endParaRPr lang="en-US" sz="3600" dirty="0"/>
          </a:p>
          <a:p>
            <a:pPr marL="4572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Collegial</a:t>
            </a:r>
            <a:endParaRPr lang="en-US" sz="3600" dirty="0"/>
          </a:p>
          <a:p>
            <a:pPr marL="9144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Faculty-Driven, Peer Review Process</a:t>
            </a:r>
            <a:endParaRPr lang="en-US" sz="3600" dirty="0"/>
          </a:p>
          <a:p>
            <a:pPr marL="9144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Process is diagnostic and collegial, not evaluative and judgmental</a:t>
            </a:r>
            <a:endParaRPr lang="en-US" sz="3600" dirty="0"/>
          </a:p>
          <a:p>
            <a:pPr marL="4572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Collaborative </a:t>
            </a:r>
            <a:endParaRPr lang="en-US" sz="3600" dirty="0"/>
          </a:p>
          <a:p>
            <a:pPr marL="9144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Collaboratively defined evidence</a:t>
            </a:r>
            <a:endParaRPr lang="en-US" sz="3600" dirty="0"/>
          </a:p>
          <a:p>
            <a:pPr marL="9144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Flexible and not prescriptive</a:t>
            </a:r>
            <a:endParaRPr lang="en-US" sz="3600" dirty="0"/>
          </a:p>
          <a:p>
            <a:pPr marL="91440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Review team consists of experienced online instructors and instructional designers in communication with the course developer (At least one external)</a:t>
            </a:r>
          </a:p>
        </p:txBody>
      </p:sp>
    </p:spTree>
    <p:extLst>
      <p:ext uri="{BB962C8B-B14F-4D97-AF65-F5344CB8AC3E}">
        <p14:creationId xmlns:p14="http://schemas.microsoft.com/office/powerpoint/2010/main" val="1709032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126164"/>
            <a:ext cx="9144000" cy="731836"/>
          </a:xfrm>
          <a:prstGeom prst="rect">
            <a:avLst/>
          </a:prstGeom>
          <a:gradFill flip="none" rotWithShape="1">
            <a:gsLst>
              <a:gs pos="0">
                <a:srgbClr val="382111"/>
              </a:gs>
              <a:gs pos="100000">
                <a:srgbClr val="1B110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399" y="6067753"/>
            <a:ext cx="1828800" cy="8509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126163"/>
            <a:ext cx="9144000" cy="0"/>
          </a:xfrm>
          <a:prstGeom prst="line">
            <a:avLst/>
          </a:prstGeom>
          <a:ln>
            <a:solidFill>
              <a:srgbClr val="FCCF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Google Shape;177;p2">
            <a:extLst>
              <a:ext uri="{FF2B5EF4-FFF2-40B4-BE49-F238E27FC236}">
                <a16:creationId xmlns:a16="http://schemas.microsoft.com/office/drawing/2014/main" id="{81B76F9F-BC1E-BD69-368B-9DE89829E9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852" y="209677"/>
            <a:ext cx="77022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2E22"/>
              </a:buClr>
              <a:buSzPts val="4400"/>
              <a:buFont typeface="Avenir"/>
              <a:buNone/>
            </a:pPr>
            <a:r>
              <a:rPr lang="en-US" dirty="0"/>
              <a:t>General Standards</a:t>
            </a:r>
            <a:endParaRPr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DC09E96-C42F-3A59-412A-6F709F3AD374}"/>
              </a:ext>
            </a:extLst>
          </p:cNvPr>
          <p:cNvSpPr txBox="1">
            <a:spLocks/>
          </p:cNvSpPr>
          <p:nvPr/>
        </p:nvSpPr>
        <p:spPr>
          <a:xfrm>
            <a:off x="720852" y="1898777"/>
            <a:ext cx="7702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Course Overview and Introduction</a:t>
            </a:r>
            <a:endParaRPr lang="en-US" sz="4400" dirty="0"/>
          </a:p>
          <a:p>
            <a:pPr marL="3937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Learning Objectives (Competencies)</a:t>
            </a:r>
            <a:endParaRPr lang="en-US" sz="4400" dirty="0"/>
          </a:p>
          <a:p>
            <a:pPr marL="3937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Assessment and Measurement</a:t>
            </a:r>
            <a:endParaRPr lang="en-US" sz="4400" dirty="0"/>
          </a:p>
          <a:p>
            <a:pPr marL="3937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Instructional Materials</a:t>
            </a:r>
            <a:endParaRPr lang="en-US" sz="4400" dirty="0"/>
          </a:p>
          <a:p>
            <a:pPr marL="3937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Learning Activities and Learner Interaction</a:t>
            </a:r>
            <a:endParaRPr lang="en-US" sz="4400" dirty="0"/>
          </a:p>
          <a:p>
            <a:pPr marL="3937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Course Technology</a:t>
            </a:r>
          </a:p>
          <a:p>
            <a:pPr marL="3937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Learner Support</a:t>
            </a:r>
            <a:endParaRPr lang="en-US" sz="4400" dirty="0"/>
          </a:p>
          <a:p>
            <a:pPr marL="3937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Accessibility and Usability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73724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126164"/>
            <a:ext cx="9144000" cy="731836"/>
          </a:xfrm>
          <a:prstGeom prst="rect">
            <a:avLst/>
          </a:prstGeom>
          <a:gradFill flip="none" rotWithShape="1">
            <a:gsLst>
              <a:gs pos="0">
                <a:srgbClr val="382111"/>
              </a:gs>
              <a:gs pos="100000">
                <a:srgbClr val="1B110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399" y="6067753"/>
            <a:ext cx="1828800" cy="8509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126163"/>
            <a:ext cx="9144000" cy="0"/>
          </a:xfrm>
          <a:prstGeom prst="line">
            <a:avLst/>
          </a:prstGeom>
          <a:ln>
            <a:solidFill>
              <a:srgbClr val="FCCF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Google Shape;177;p2">
            <a:extLst>
              <a:ext uri="{FF2B5EF4-FFF2-40B4-BE49-F238E27FC236}">
                <a16:creationId xmlns:a16="http://schemas.microsoft.com/office/drawing/2014/main" id="{6D05E647-30FB-7F06-0D30-1537A949B8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6526"/>
            <a:ext cx="7437120" cy="124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2E22"/>
              </a:buClr>
              <a:buSzPts val="4400"/>
              <a:buFont typeface="Avenir"/>
              <a:buNone/>
            </a:pPr>
            <a:r>
              <a:rPr lang="en-US" dirty="0"/>
              <a:t>QM at Valpo</a:t>
            </a:r>
            <a:endParaRPr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24E091C-1A46-A56F-DACC-85311BA13C9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437120" cy="40813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/>
              <a:t>QM Coordinators</a:t>
            </a:r>
          </a:p>
          <a:p>
            <a:pPr lvl="1"/>
            <a:r>
              <a:rPr lang="en-US" sz="3200"/>
              <a:t>Ed Finn</a:t>
            </a:r>
          </a:p>
          <a:p>
            <a:pPr lvl="1"/>
            <a:r>
              <a:rPr lang="en-US" sz="3200"/>
              <a:t>Gina Rue</a:t>
            </a:r>
          </a:p>
          <a:p>
            <a:r>
              <a:rPr lang="en-US" sz="3600"/>
              <a:t>QM Certified Peer Reviewers</a:t>
            </a:r>
          </a:p>
          <a:p>
            <a:pPr lvl="1"/>
            <a:r>
              <a:rPr lang="en-US" sz="3200"/>
              <a:t>Michael Chikeleze</a:t>
            </a:r>
          </a:p>
          <a:p>
            <a:pPr lvl="1"/>
            <a:r>
              <a:rPr lang="en-US" sz="3200"/>
              <a:t>Ed Finn</a:t>
            </a:r>
          </a:p>
          <a:p>
            <a:pPr lvl="1"/>
            <a:r>
              <a:rPr lang="en-US" sz="3200"/>
              <a:t>Gina Rue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4045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126164"/>
            <a:ext cx="9144000" cy="731836"/>
          </a:xfrm>
          <a:prstGeom prst="rect">
            <a:avLst/>
          </a:prstGeom>
          <a:gradFill flip="none" rotWithShape="1">
            <a:gsLst>
              <a:gs pos="0">
                <a:srgbClr val="382111"/>
              </a:gs>
              <a:gs pos="100000">
                <a:srgbClr val="1B110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399" y="6067753"/>
            <a:ext cx="1828800" cy="8509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126163"/>
            <a:ext cx="9144000" cy="0"/>
          </a:xfrm>
          <a:prstGeom prst="line">
            <a:avLst/>
          </a:prstGeom>
          <a:ln>
            <a:solidFill>
              <a:srgbClr val="FCCF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Google Shape;177;p2">
            <a:extLst>
              <a:ext uri="{FF2B5EF4-FFF2-40B4-BE49-F238E27FC236}">
                <a16:creationId xmlns:a16="http://schemas.microsoft.com/office/drawing/2014/main" id="{A054D519-FADA-C90C-0572-CE4E074C47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2291" y="136525"/>
            <a:ext cx="7519416" cy="1170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2E22"/>
              </a:buClr>
              <a:buSzPts val="4400"/>
              <a:buFont typeface="Avenir"/>
              <a:buNone/>
            </a:pPr>
            <a:r>
              <a:rPr lang="en-US" dirty="0"/>
              <a:t>Timeline</a:t>
            </a: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E476D9D-7AF3-7BEC-45EC-7F5E6A85D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996987"/>
              </p:ext>
            </p:extLst>
          </p:nvPr>
        </p:nvGraphicFramePr>
        <p:xfrm>
          <a:off x="1665945" y="1141697"/>
          <a:ext cx="5812109" cy="4783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740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126164"/>
            <a:ext cx="9144000" cy="731836"/>
          </a:xfrm>
          <a:prstGeom prst="rect">
            <a:avLst/>
          </a:prstGeom>
          <a:gradFill flip="none" rotWithShape="1">
            <a:gsLst>
              <a:gs pos="0">
                <a:srgbClr val="382111"/>
              </a:gs>
              <a:gs pos="100000">
                <a:srgbClr val="1B110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399" y="6067753"/>
            <a:ext cx="1828800" cy="8509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126163"/>
            <a:ext cx="9144000" cy="0"/>
          </a:xfrm>
          <a:prstGeom prst="line">
            <a:avLst/>
          </a:prstGeom>
          <a:ln>
            <a:solidFill>
              <a:srgbClr val="FCCF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1BCAB04E-690A-7F5E-2327-8E82151C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171" y="1539516"/>
            <a:ext cx="5227657" cy="2754839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77641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126164"/>
            <a:ext cx="9144000" cy="731836"/>
          </a:xfrm>
          <a:prstGeom prst="rect">
            <a:avLst/>
          </a:prstGeom>
          <a:gradFill flip="none" rotWithShape="1">
            <a:gsLst>
              <a:gs pos="0">
                <a:srgbClr val="382111"/>
              </a:gs>
              <a:gs pos="100000">
                <a:srgbClr val="1B110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399" y="6067753"/>
            <a:ext cx="1828800" cy="8509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126163"/>
            <a:ext cx="9144000" cy="0"/>
          </a:xfrm>
          <a:prstGeom prst="line">
            <a:avLst/>
          </a:prstGeom>
          <a:ln>
            <a:solidFill>
              <a:srgbClr val="FCCF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DDA316D-BD37-43CA-A2F7-986A4D363C29}"/>
              </a:ext>
            </a:extLst>
          </p:cNvPr>
          <p:cNvSpPr txBox="1"/>
          <p:nvPr/>
        </p:nvSpPr>
        <p:spPr>
          <a:xfrm>
            <a:off x="1359877" y="39806"/>
            <a:ext cx="6303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4800" dirty="0"/>
              <a:t>Guest Speaker</a:t>
            </a:r>
          </a:p>
        </p:txBody>
      </p:sp>
      <p:pic>
        <p:nvPicPr>
          <p:cNvPr id="1026" name="Picture 2" descr="Derek Bruff, Ph.D. - Red Brick Agency | Red Brick Agency">
            <a:extLst>
              <a:ext uri="{FF2B5EF4-FFF2-40B4-BE49-F238E27FC236}">
                <a16:creationId xmlns:a16="http://schemas.microsoft.com/office/drawing/2014/main" id="{8863E376-78FA-3820-D178-664F4FAC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1524000"/>
            <a:ext cx="362494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4C8F7E-455F-A3CF-5145-C9BEC6C7CB51}"/>
              </a:ext>
            </a:extLst>
          </p:cNvPr>
          <p:cNvSpPr txBox="1"/>
          <p:nvPr/>
        </p:nvSpPr>
        <p:spPr>
          <a:xfrm>
            <a:off x="1121229" y="5602493"/>
            <a:ext cx="269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Dr. Derek </a:t>
            </a:r>
            <a:r>
              <a:rPr lang="en-US" sz="2400" dirty="0" err="1"/>
              <a:t>Bruff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92B95-D871-5D66-D64D-607F3F0C6DCD}"/>
              </a:ext>
            </a:extLst>
          </p:cNvPr>
          <p:cNvSpPr txBox="1"/>
          <p:nvPr/>
        </p:nvSpPr>
        <p:spPr>
          <a:xfrm>
            <a:off x="4060371" y="1654630"/>
            <a:ext cx="4985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Former Director of Vanderbilt University Center for Teaching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Ph.D. in Mathematics (Vanderbilt U)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Author of two teaching-related books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Podcaster – (Intentional Teaching 2022 – present)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Intentional Teaching Newsletter</a:t>
            </a:r>
          </a:p>
        </p:txBody>
      </p:sp>
    </p:spTree>
    <p:extLst>
      <p:ext uri="{BB962C8B-B14F-4D97-AF65-F5344CB8AC3E}">
        <p14:creationId xmlns:p14="http://schemas.microsoft.com/office/powerpoint/2010/main" val="1619802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s_and_sciences_window.jpg"/>
          <p:cNvPicPr>
            <a:picLocks noChangeAspect="1"/>
          </p:cNvPicPr>
          <p:nvPr/>
        </p:nvPicPr>
        <p:blipFill>
          <a:blip r:embed="rId2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606" y="-371082"/>
            <a:ext cx="1879600" cy="238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955" y="293774"/>
            <a:ext cx="1600200" cy="1054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D19BB1-E1CC-2715-5BBB-58668C4B1361}"/>
              </a:ext>
            </a:extLst>
          </p:cNvPr>
          <p:cNvSpPr txBox="1"/>
          <p:nvPr/>
        </p:nvSpPr>
        <p:spPr>
          <a:xfrm>
            <a:off x="4049486" y="3429000"/>
            <a:ext cx="5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5DB27-FA80-F974-4E07-B3D9496452B1}"/>
              </a:ext>
            </a:extLst>
          </p:cNvPr>
          <p:cNvSpPr txBox="1"/>
          <p:nvPr/>
        </p:nvSpPr>
        <p:spPr>
          <a:xfrm>
            <a:off x="326570" y="674914"/>
            <a:ext cx="81098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r>
              <a:rPr lang="en-US" sz="6000" dirty="0"/>
              <a:t>Thank you for attending!</a:t>
            </a:r>
          </a:p>
          <a:p>
            <a:pPr algn="ctr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1298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126164"/>
            <a:ext cx="9144000" cy="731836"/>
          </a:xfrm>
          <a:prstGeom prst="rect">
            <a:avLst/>
          </a:prstGeom>
          <a:gradFill flip="none" rotWithShape="1">
            <a:gsLst>
              <a:gs pos="0">
                <a:srgbClr val="382111"/>
              </a:gs>
              <a:gs pos="100000">
                <a:srgbClr val="1B110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399" y="6067753"/>
            <a:ext cx="1828800" cy="8509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126163"/>
            <a:ext cx="9144000" cy="0"/>
          </a:xfrm>
          <a:prstGeom prst="line">
            <a:avLst/>
          </a:prstGeom>
          <a:ln>
            <a:solidFill>
              <a:srgbClr val="FCCF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E2F327-89A0-4626-8DDE-F4C4A54265A6}"/>
              </a:ext>
            </a:extLst>
          </p:cNvPr>
          <p:cNvSpPr txBox="1"/>
          <p:nvPr/>
        </p:nvSpPr>
        <p:spPr>
          <a:xfrm>
            <a:off x="5040658" y="1038578"/>
            <a:ext cx="3493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Provost’s Welcome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CF513-F605-4D80-AE14-C45ED56C71F0}"/>
              </a:ext>
            </a:extLst>
          </p:cNvPr>
          <p:cNvSpPr txBox="1"/>
          <p:nvPr/>
        </p:nvSpPr>
        <p:spPr>
          <a:xfrm>
            <a:off x="4736123" y="2835122"/>
            <a:ext cx="4079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Eric W. Johnson ‘87, Ph.D., </a:t>
            </a:r>
          </a:p>
          <a:p>
            <a:pPr algn="ctr"/>
            <a:r>
              <a:rPr lang="en-US" sz="2800" dirty="0"/>
              <a:t>Professor of Electrical and Computer Engineering</a:t>
            </a:r>
          </a:p>
        </p:txBody>
      </p:sp>
      <p:pic>
        <p:nvPicPr>
          <p:cNvPr id="1026" name="Picture 2" descr="Eric Johnson">
            <a:extLst>
              <a:ext uri="{FF2B5EF4-FFF2-40B4-BE49-F238E27FC236}">
                <a16:creationId xmlns:a16="http://schemas.microsoft.com/office/drawing/2014/main" id="{F38F7650-45C3-4627-B921-B3676819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2" y="1174140"/>
            <a:ext cx="4214443" cy="421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3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126164"/>
            <a:ext cx="9144000" cy="731836"/>
          </a:xfrm>
          <a:prstGeom prst="rect">
            <a:avLst/>
          </a:prstGeom>
          <a:gradFill flip="none" rotWithShape="1">
            <a:gsLst>
              <a:gs pos="0">
                <a:srgbClr val="382111"/>
              </a:gs>
              <a:gs pos="100000">
                <a:srgbClr val="1B110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399" y="6067753"/>
            <a:ext cx="1828800" cy="8509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126163"/>
            <a:ext cx="9144000" cy="0"/>
          </a:xfrm>
          <a:prstGeom prst="line">
            <a:avLst/>
          </a:prstGeom>
          <a:ln>
            <a:solidFill>
              <a:srgbClr val="FCCF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066EBC3-EB00-4E5C-AB69-8ABE4F05A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9632" y="1208514"/>
            <a:ext cx="4161692" cy="3258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C6B99E-5210-4685-ACB1-FB76496FBD2E}"/>
              </a:ext>
            </a:extLst>
          </p:cNvPr>
          <p:cNvSpPr txBox="1"/>
          <p:nvPr/>
        </p:nvSpPr>
        <p:spPr>
          <a:xfrm>
            <a:off x="269632" y="5209228"/>
            <a:ext cx="4161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matttullos.com/what-is-honor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r>
              <a:rPr lang="en-US" sz="9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E56E1-A87F-4FC8-8305-7620DA0D0846}"/>
              </a:ext>
            </a:extLst>
          </p:cNvPr>
          <p:cNvSpPr txBox="1"/>
          <p:nvPr/>
        </p:nvSpPr>
        <p:spPr>
          <a:xfrm>
            <a:off x="4571999" y="1295402"/>
            <a:ext cx="447403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Overview of Changes to the Honor Council Process</a:t>
            </a:r>
          </a:p>
          <a:p>
            <a:endParaRPr lang="en-US" dirty="0"/>
          </a:p>
          <a:p>
            <a:r>
              <a:rPr lang="en-US" sz="3200" dirty="0"/>
              <a:t>Presented by Members of the Honor Council Executive Committee</a:t>
            </a:r>
          </a:p>
        </p:txBody>
      </p:sp>
    </p:spTree>
    <p:extLst>
      <p:ext uri="{BB962C8B-B14F-4D97-AF65-F5344CB8AC3E}">
        <p14:creationId xmlns:p14="http://schemas.microsoft.com/office/powerpoint/2010/main" val="66046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 descr="arts_and_sciences_window.jpg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457231" y="4201719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br>
              <a:rPr lang="en"/>
            </a:br>
            <a:r>
              <a:rPr lang="en" sz="3100" i="1">
                <a:latin typeface="Calibri"/>
                <a:ea typeface="Calibri"/>
                <a:cs typeface="Calibri"/>
                <a:sym typeface="Calibri"/>
              </a:rPr>
              <a:t>“I have neither given or received, nor have </a:t>
            </a:r>
            <a:br>
              <a:rPr lang="en" sz="3100" i="1">
                <a:latin typeface="Calibri"/>
                <a:ea typeface="Calibri"/>
                <a:cs typeface="Calibri"/>
                <a:sym typeface="Calibri"/>
              </a:rPr>
            </a:br>
            <a:r>
              <a:rPr lang="en" sz="3100" i="1">
                <a:latin typeface="Calibri"/>
                <a:ea typeface="Calibri"/>
                <a:cs typeface="Calibri"/>
                <a:sym typeface="Calibri"/>
              </a:rPr>
              <a:t>I tolerated others’ use of unauthorized aid.”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1913868" y="1399377"/>
            <a:ext cx="53163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5200">
                <a:solidFill>
                  <a:schemeClr val="dk1"/>
                </a:solidFill>
              </a:rPr>
              <a:t>Recent Changes to the Honor System</a:t>
            </a:r>
            <a:endParaRPr sz="5200">
              <a:solidFill>
                <a:schemeClr val="dk1"/>
              </a:solidFill>
            </a:endParaRPr>
          </a:p>
          <a:p>
            <a:pPr algn="ctr"/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25"/>
          <p:cNvGrpSpPr/>
          <p:nvPr/>
        </p:nvGrpSpPr>
        <p:grpSpPr>
          <a:xfrm>
            <a:off x="7915029" y="857250"/>
            <a:ext cx="921729" cy="1165860"/>
            <a:chOff x="6825606" y="-371082"/>
            <a:chExt cx="1879600" cy="2387600"/>
          </a:xfrm>
        </p:grpSpPr>
        <p:pic>
          <p:nvPicPr>
            <p:cNvPr id="135" name="Google Shape;135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25606" y="-371082"/>
              <a:ext cx="1879600" cy="23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60955" y="293774"/>
              <a:ext cx="1600200" cy="1054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6" descr="arts_and_sciences_window.jpg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/>
          <p:nvPr/>
        </p:nvSpPr>
        <p:spPr>
          <a:xfrm>
            <a:off x="457204" y="1074432"/>
            <a:ext cx="42312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Brief History</a:t>
            </a:r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457200" y="2003626"/>
            <a:ext cx="8229600" cy="3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41300"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establishment of the Honor System was proposed by the student body president in 1943. </a:t>
            </a:r>
            <a:endParaRPr sz="700"/>
          </a:p>
          <a:p>
            <a:pPr marL="285750" indent="-241300"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that time, the Honor Council has maintained its character of being student led.</a:t>
            </a:r>
            <a:endParaRPr sz="700"/>
          </a:p>
          <a:p>
            <a:pPr marL="742950" lvl="1" indent="-241300"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investigators</a:t>
            </a:r>
            <a:endParaRPr sz="700" i="1"/>
          </a:p>
          <a:p>
            <a:pPr marL="742950" lvl="1" indent="-241300"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Student-run hearings</a:t>
            </a:r>
            <a:endParaRPr sz="700"/>
          </a:p>
          <a:p>
            <a:pPr marL="285750" indent="-241300">
              <a:buClr>
                <a:schemeClr val="dk1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Embedded in the Honor System is:</a:t>
            </a:r>
            <a:endParaRPr sz="700"/>
          </a:p>
          <a:p>
            <a:pPr marL="742950" lvl="1" indent="-241300"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assumption of academic honesty and integrity</a:t>
            </a:r>
            <a:endParaRPr sz="700"/>
          </a:p>
          <a:p>
            <a:pPr marL="742950" lvl="1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privilege of unproctored exams- request to proctor your exam at: </a:t>
            </a:r>
            <a:r>
              <a:rPr lang="en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https://www.valpo.edu/honor-council/request-pro</a:t>
            </a: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ctor/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26"/>
          <p:cNvGrpSpPr/>
          <p:nvPr/>
        </p:nvGrpSpPr>
        <p:grpSpPr>
          <a:xfrm>
            <a:off x="7765050" y="857250"/>
            <a:ext cx="921756" cy="1165865"/>
            <a:chOff x="6825606" y="-371082"/>
            <a:chExt cx="1879600" cy="2387600"/>
          </a:xfrm>
        </p:grpSpPr>
        <p:pic>
          <p:nvPicPr>
            <p:cNvPr id="145" name="Google Shape;145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25606" y="-371082"/>
              <a:ext cx="1879600" cy="23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60955" y="293774"/>
              <a:ext cx="1600200" cy="1054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 descr="arts_and_sciences_window.jpg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/>
          <p:nvPr/>
        </p:nvSpPr>
        <p:spPr>
          <a:xfrm>
            <a:off x="569383" y="1093942"/>
            <a:ext cx="59442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it Mean?</a:t>
            </a:r>
            <a:endParaRPr/>
          </a:p>
        </p:txBody>
      </p:sp>
      <p:sp>
        <p:nvSpPr>
          <p:cNvPr id="153" name="Google Shape;153;p27"/>
          <p:cNvSpPr txBox="1"/>
          <p:nvPr/>
        </p:nvSpPr>
        <p:spPr>
          <a:xfrm>
            <a:off x="569371" y="2023125"/>
            <a:ext cx="8229600" cy="3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54000"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show that they have abided by the Honor Code, students should include the following statement on all their work: </a:t>
            </a:r>
            <a:endParaRPr sz="900"/>
          </a:p>
          <a:p>
            <a:pPr marL="742950" lvl="1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neither given or received, nor have I tolerated others’ use of unauthorized aid.”</a:t>
            </a:r>
            <a:endParaRPr sz="900"/>
          </a:p>
          <a:p>
            <a:pPr marL="285750" indent="-254000"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writing out the Valpo Honor Code, students affirm that they…</a:t>
            </a:r>
            <a:endParaRPr sz="900"/>
          </a:p>
          <a:p>
            <a:pPr marL="971550" lvl="1" indent="-482600">
              <a:buClr>
                <a:schemeClr val="dk1"/>
              </a:buClr>
              <a:buSzPts val="1900"/>
              <a:buFont typeface="Calibri"/>
              <a:buAutoNum type="arabicParenR"/>
            </a:pPr>
            <a:r>
              <a:rPr lang="en" sz="1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not engaged in academic dishonesty</a:t>
            </a:r>
            <a:endParaRPr sz="900"/>
          </a:p>
          <a:p>
            <a:pPr marL="971550" lvl="1" indent="-482600">
              <a:buClr>
                <a:schemeClr val="dk1"/>
              </a:buClr>
              <a:buSzPts val="1900"/>
              <a:buFont typeface="Calibri"/>
              <a:buAutoNum type="arabicParenR"/>
            </a:pPr>
            <a:r>
              <a:rPr lang="en" sz="1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not witnessed others engage in academic dishonesty</a:t>
            </a:r>
            <a:endParaRPr sz="900"/>
          </a:p>
          <a:p>
            <a:pPr marL="971550" lvl="1" indent="-482600">
              <a:buClr>
                <a:schemeClr val="dk1"/>
              </a:buClr>
              <a:buSzPts val="1900"/>
              <a:buFont typeface="Calibri"/>
              <a:buAutoNum type="arabicParenR"/>
            </a:pPr>
            <a:r>
              <a:rPr lang="en" sz="1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not contributed to the academic dishonesty of another student</a:t>
            </a:r>
            <a:endParaRPr sz="900"/>
          </a:p>
        </p:txBody>
      </p:sp>
      <p:grpSp>
        <p:nvGrpSpPr>
          <p:cNvPr id="154" name="Google Shape;154;p27"/>
          <p:cNvGrpSpPr/>
          <p:nvPr/>
        </p:nvGrpSpPr>
        <p:grpSpPr>
          <a:xfrm>
            <a:off x="7915029" y="857250"/>
            <a:ext cx="921729" cy="1165860"/>
            <a:chOff x="6825606" y="-371082"/>
            <a:chExt cx="1879600" cy="2387600"/>
          </a:xfrm>
        </p:grpSpPr>
        <p:pic>
          <p:nvPicPr>
            <p:cNvPr id="155" name="Google Shape;155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25606" y="-371082"/>
              <a:ext cx="1879600" cy="23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60955" y="293774"/>
              <a:ext cx="1600200" cy="1054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 descr="arts_and_sciences_window.jpg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28"/>
          <p:cNvGrpSpPr/>
          <p:nvPr/>
        </p:nvGrpSpPr>
        <p:grpSpPr>
          <a:xfrm>
            <a:off x="8222250" y="856313"/>
            <a:ext cx="921756" cy="1165865"/>
            <a:chOff x="6825606" y="-371082"/>
            <a:chExt cx="1879600" cy="2387600"/>
          </a:xfrm>
        </p:grpSpPr>
        <p:pic>
          <p:nvPicPr>
            <p:cNvPr id="163" name="Google Shape;163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25606" y="-371082"/>
              <a:ext cx="1879600" cy="23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60955" y="293774"/>
              <a:ext cx="1600200" cy="1054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28"/>
          <p:cNvSpPr/>
          <p:nvPr/>
        </p:nvSpPr>
        <p:spPr>
          <a:xfrm>
            <a:off x="418643" y="1127681"/>
            <a:ext cx="49116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Role of Faculty</a:t>
            </a:r>
            <a:endParaRPr/>
          </a:p>
        </p:txBody>
      </p:sp>
      <p:sp>
        <p:nvSpPr>
          <p:cNvPr id="166" name="Google Shape;166;p28"/>
          <p:cNvSpPr txBox="1"/>
          <p:nvPr/>
        </p:nvSpPr>
        <p:spPr>
          <a:xfrm>
            <a:off x="457193" y="2022169"/>
            <a:ext cx="8229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54000"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Requiring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 to write out and sign the Honor Code for all work that is turned in for a grade.</a:t>
            </a:r>
            <a:endParaRPr sz="900"/>
          </a:p>
          <a:p>
            <a:pPr marL="285750" indent="-254000"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 violations 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gathering the necessary evidence.</a:t>
            </a:r>
            <a:endParaRPr sz="900"/>
          </a:p>
          <a:p>
            <a:pPr marL="285750" indent="-254000"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Answering questions 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students have about the Honor Code.</a:t>
            </a:r>
            <a:endParaRPr sz="900"/>
          </a:p>
          <a:p>
            <a:pPr marL="285750" indent="-254000"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Referring students 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serve on the Honor Council</a:t>
            </a:r>
            <a:endParaRPr sz="900"/>
          </a:p>
          <a:p>
            <a:pPr marL="285750" indent="-254000"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Serving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Honor Council.</a:t>
            </a:r>
            <a:endParaRPr sz="900"/>
          </a:p>
          <a:p>
            <a:pPr marL="285750" indent="-254000"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syllabi that clearly outline expectations related to the Honor Code.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 descr="arts_and_sciences_window.jpg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29"/>
          <p:cNvGrpSpPr/>
          <p:nvPr/>
        </p:nvGrpSpPr>
        <p:grpSpPr>
          <a:xfrm>
            <a:off x="7915029" y="857250"/>
            <a:ext cx="921729" cy="1165860"/>
            <a:chOff x="6825606" y="-371082"/>
            <a:chExt cx="1879600" cy="2387600"/>
          </a:xfrm>
        </p:grpSpPr>
        <p:pic>
          <p:nvPicPr>
            <p:cNvPr id="173" name="Google Shape;173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25606" y="-371082"/>
              <a:ext cx="1879600" cy="238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60955" y="293774"/>
              <a:ext cx="1600200" cy="1054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p29"/>
          <p:cNvSpPr/>
          <p:nvPr/>
        </p:nvSpPr>
        <p:spPr>
          <a:xfrm>
            <a:off x="418643" y="1128560"/>
            <a:ext cx="49116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Role of Faculty</a:t>
            </a:r>
            <a:endParaRPr/>
          </a:p>
        </p:txBody>
      </p:sp>
      <p:sp>
        <p:nvSpPr>
          <p:cNvPr id="176" name="Google Shape;176;p29"/>
          <p:cNvSpPr txBox="1"/>
          <p:nvPr/>
        </p:nvSpPr>
        <p:spPr>
          <a:xfrm>
            <a:off x="418643" y="2023119"/>
            <a:ext cx="8229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Syllabus- e</a:t>
            </a: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 syllabus should contain a statement about the VU Honor Code, including:</a:t>
            </a:r>
            <a:endParaRPr sz="900"/>
          </a:p>
          <a:p>
            <a:pPr marL="742950" lvl="1" indent="-254000" algn="just"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verbatim text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Honor Code itself</a:t>
            </a:r>
            <a:endParaRPr sz="900"/>
          </a:p>
          <a:p>
            <a:pPr marL="742950" lvl="1" indent="-254000" algn="just"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SPECIFIC examples 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what constitutes authorized and unauthorized aid (included in this presentation but customized to your course requirements)</a:t>
            </a:r>
            <a:endParaRPr sz="900"/>
          </a:p>
          <a:p>
            <a:pPr marL="742950" lvl="1" indent="-254000" algn="just"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Inclusion of a policy on AI</a:t>
            </a:r>
            <a:endParaRPr sz="900"/>
          </a:p>
          <a:p>
            <a:pPr marL="285750" indent="-254000">
              <a:buClr>
                <a:schemeClr val="dk1"/>
              </a:buClr>
              <a:buSzPts val="2500"/>
              <a:buFont typeface="Arial"/>
              <a:buChar char="•"/>
            </a:pPr>
            <a:r>
              <a:rPr lang="e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Explaining the Honor Code to students</a:t>
            </a:r>
            <a:endParaRPr sz="900"/>
          </a:p>
          <a:p>
            <a:pPr marL="742950" lvl="1" indent="-254000"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day focal point </a:t>
            </a:r>
            <a:endParaRPr sz="900"/>
          </a:p>
          <a:p>
            <a:pPr marL="742950" lvl="1" indent="-254000"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Expectations for each major assignment and test- </a:t>
            </a: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included in assignment/exam text</a:t>
            </a:r>
            <a:endParaRPr sz="900"/>
          </a:p>
          <a:p>
            <a:pPr marL="742950" lvl="1" indent="-254000"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it means in an online work environment 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1381</Words>
  <Application>Microsoft Office PowerPoint</Application>
  <PresentationFormat>On-screen Show (4:3)</PresentationFormat>
  <Paragraphs>195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Avenir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“I have neither given or received, nor have  I tolerated others’ use of unauthorized aid.”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Guiding Principles</vt:lpstr>
      <vt:lpstr>General Standards</vt:lpstr>
      <vt:lpstr>QM at Valpo</vt:lpstr>
      <vt:lpstr>Timeline</vt:lpstr>
      <vt:lpstr>Questions?</vt:lpstr>
      <vt:lpstr>PowerPoint Presentation</vt:lpstr>
      <vt:lpstr>PowerPoint Presentation</vt:lpstr>
    </vt:vector>
  </TitlesOfParts>
  <Company>Valparaiso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Ed Finn</cp:lastModifiedBy>
  <cp:revision>17</cp:revision>
  <dcterms:created xsi:type="dcterms:W3CDTF">2014-09-01T19:25:30Z</dcterms:created>
  <dcterms:modified xsi:type="dcterms:W3CDTF">2023-08-18T17:37:27Z</dcterms:modified>
</cp:coreProperties>
</file>